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7" r:id="rId3"/>
    <p:sldMasterId id="2147483708" r:id="rId4"/>
    <p:sldMasterId id="214748370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10282225" cx="18280050"/>
  <p:notesSz cx="6858000" cy="9144000"/>
  <p:embeddedFontLst>
    <p:embeddedFont>
      <p:font typeface="Robo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regular.fntdata"/><Relationship Id="rId16" Type="http://schemas.openxmlformats.org/officeDocument/2006/relationships/slide" Target="slides/slide10.xml"/><Relationship Id="rId5" Type="http://schemas.openxmlformats.org/officeDocument/2006/relationships/slideMaster" Target="slideMasters/slideMaster3.xml"/><Relationship Id="rId19" Type="http://schemas.openxmlformats.org/officeDocument/2006/relationships/font" Target="fonts/Roboto-italic.fntdata"/><Relationship Id="rId6" Type="http://schemas.openxmlformats.org/officeDocument/2006/relationships/notesMaster" Target="notesMasters/notesMaster1.xml"/><Relationship Id="rId18"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section.</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section.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2" name="Google Shape;352;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7e5aea87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7e5aea87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f3451e6b2_0_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2f3451e6b2_0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1217ddae2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g31217ddae2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0e03ae14c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g30e03ae14c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330755a54e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 name="Google Shape;338;g330755a54e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97543e840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 name="Google Shape;346;g297543e840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10.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gif"/></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63" cy="114606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63" cy="202466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89" cy="2963228"/>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36" cy="8024284"/>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144" name="Shape 144"/>
        <p:cNvGrpSpPr/>
        <p:nvPr/>
      </p:nvGrpSpPr>
      <p:grpSpPr>
        <a:xfrm>
          <a:off x="0" y="0"/>
          <a:ext cx="0" cy="0"/>
          <a:chOff x="0" y="0"/>
          <a:chExt cx="0" cy="0"/>
        </a:xfrm>
      </p:grpSpPr>
      <p:sp>
        <p:nvSpPr>
          <p:cNvPr id="145" name="Google Shape;145;p4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46" name="Google Shape;146;p4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47" name="Shape 147"/>
        <p:cNvGrpSpPr/>
        <p:nvPr/>
      </p:nvGrpSpPr>
      <p:grpSpPr>
        <a:xfrm>
          <a:off x="0" y="0"/>
          <a:ext cx="0" cy="0"/>
          <a:chOff x="0" y="0"/>
          <a:chExt cx="0" cy="0"/>
        </a:xfrm>
      </p:grpSpPr>
      <p:sp>
        <p:nvSpPr>
          <p:cNvPr id="148" name="Google Shape;148;p44"/>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49" name="Google Shape;149;p44"/>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0" name="Google Shape;150;p44"/>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800"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51" name="Google Shape;151;p44"/>
          <p:cNvSpPr txBox="1"/>
          <p:nvPr>
            <p:ph idx="1"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pic>
        <p:nvPicPr>
          <p:cNvPr id="152" name="Google Shape;152;p44"/>
          <p:cNvPicPr preferRelativeResize="0"/>
          <p:nvPr/>
        </p:nvPicPr>
        <p:blipFill>
          <a:blip r:embed="rId2">
            <a:alphaModFix/>
          </a:blip>
          <a:stretch>
            <a:fillRect/>
          </a:stretch>
        </p:blipFill>
        <p:spPr>
          <a:xfrm>
            <a:off x="2061813" y="1163325"/>
            <a:ext cx="4762500" cy="47625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bg>
      <p:bgPr>
        <a:solidFill>
          <a:srgbClr val="F37021"/>
        </a:solidFill>
      </p:bgPr>
    </p:bg>
    <p:spTree>
      <p:nvGrpSpPr>
        <p:cNvPr id="153" name="Shape 153"/>
        <p:cNvGrpSpPr/>
        <p:nvPr/>
      </p:nvGrpSpPr>
      <p:grpSpPr>
        <a:xfrm>
          <a:off x="0" y="0"/>
          <a:ext cx="0" cy="0"/>
          <a:chOff x="0" y="0"/>
          <a:chExt cx="0" cy="0"/>
        </a:xfrm>
      </p:grpSpPr>
      <p:sp>
        <p:nvSpPr>
          <p:cNvPr id="154" name="Google Shape;154;p45"/>
          <p:cNvSpPr txBox="1"/>
          <p:nvPr>
            <p:ph type="title"/>
          </p:nvPr>
        </p:nvSpPr>
        <p:spPr>
          <a:xfrm>
            <a:off x="921501"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9"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sp>
        <p:nvSpPr>
          <p:cNvPr id="156" name="Google Shape;156;p46"/>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7" name="Google Shape;157;p46"/>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8" name="Google Shape;158;p46"/>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59" name="Google Shape;159;p46"/>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8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7"/>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2" name="Google Shape;162;p47"/>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3" name="Google Shape;163;p47"/>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64" name="Google Shape;164;p47"/>
          <p:cNvSpPr txBox="1"/>
          <p:nvPr>
            <p:ph idx="1" type="body"/>
          </p:nvPr>
        </p:nvSpPr>
        <p:spPr>
          <a:xfrm>
            <a:off x="943390"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
        <p:nvSpPr>
          <p:cNvPr id="165" name="Google Shape;165;p47"/>
          <p:cNvSpPr txBox="1"/>
          <p:nvPr>
            <p:ph idx="2" type="body"/>
          </p:nvPr>
        </p:nvSpPr>
        <p:spPr>
          <a:xfrm>
            <a:off x="9384425"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48"/>
          <p:cNvSpPr/>
          <p:nvPr/>
        </p:nvSpPr>
        <p:spPr>
          <a:xfrm flipH="1" rot="10800000">
            <a:off x="1" y="1312238"/>
            <a:ext cx="18280200" cy="89700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8" name="Google Shape;168;p48"/>
          <p:cNvSpPr/>
          <p:nvPr/>
        </p:nvSpPr>
        <p:spPr>
          <a:xfrm>
            <a:off x="1" y="1312096"/>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9" name="Google Shape;169;p48"/>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70" name="Shape 170"/>
        <p:cNvGrpSpPr/>
        <p:nvPr/>
      </p:nvGrpSpPr>
      <p:grpSpPr>
        <a:xfrm>
          <a:off x="0" y="0"/>
          <a:ext cx="0" cy="0"/>
          <a:chOff x="0" y="0"/>
          <a:chExt cx="0" cy="0"/>
        </a:xfrm>
      </p:grpSpPr>
      <p:sp>
        <p:nvSpPr>
          <p:cNvPr id="171" name="Google Shape;171;p49"/>
          <p:cNvSpPr txBox="1"/>
          <p:nvPr>
            <p:ph type="title"/>
          </p:nvPr>
        </p:nvSpPr>
        <p:spPr>
          <a:xfrm>
            <a:off x="980075" y="976051"/>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2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72" name="Shape 172"/>
        <p:cNvGrpSpPr/>
        <p:nvPr/>
      </p:nvGrpSpPr>
      <p:grpSpPr>
        <a:xfrm>
          <a:off x="0" y="0"/>
          <a:ext cx="0" cy="0"/>
          <a:chOff x="0" y="0"/>
          <a:chExt cx="0" cy="0"/>
        </a:xfrm>
      </p:grpSpPr>
      <p:sp>
        <p:nvSpPr>
          <p:cNvPr id="173" name="Google Shape;173;p50"/>
          <p:cNvSpPr txBox="1"/>
          <p:nvPr>
            <p:ph type="title"/>
          </p:nvPr>
        </p:nvSpPr>
        <p:spPr>
          <a:xfrm>
            <a:off x="921501"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9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9pPr>
          </a:lstStyle>
          <a:p/>
        </p:txBody>
      </p:sp>
      <p:sp>
        <p:nvSpPr>
          <p:cNvPr id="174" name="Google Shape;174;p50"/>
          <p:cNvSpPr txBox="1"/>
          <p:nvPr>
            <p:ph idx="1" type="body"/>
          </p:nvPr>
        </p:nvSpPr>
        <p:spPr>
          <a:xfrm>
            <a:off x="3189416"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800"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75" name="Shape 175"/>
        <p:cNvGrpSpPr/>
        <p:nvPr/>
      </p:nvGrpSpPr>
      <p:grpSpPr>
        <a:xfrm>
          <a:off x="0" y="0"/>
          <a:ext cx="0" cy="0"/>
          <a:chOff x="0" y="0"/>
          <a:chExt cx="0" cy="0"/>
        </a:xfrm>
      </p:grpSpPr>
      <p:sp>
        <p:nvSpPr>
          <p:cNvPr id="176" name="Google Shape;176;p51"/>
          <p:cNvSpPr txBox="1"/>
          <p:nvPr/>
        </p:nvSpPr>
        <p:spPr>
          <a:xfrm flipH="1" rot="10800000">
            <a:off x="6550357" y="88"/>
            <a:ext cx="117297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7" name="Google Shape;177;p51"/>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8" name="Google Shape;178;p51"/>
          <p:cNvSpPr txBox="1"/>
          <p:nvPr>
            <p:ph type="title"/>
          </p:nvPr>
        </p:nvSpPr>
        <p:spPr>
          <a:xfrm>
            <a:off x="451959"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8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9pPr>
          </a:lstStyle>
          <a:p/>
        </p:txBody>
      </p:sp>
      <p:sp>
        <p:nvSpPr>
          <p:cNvPr id="179" name="Google Shape;179;p51"/>
          <p:cNvSpPr txBox="1"/>
          <p:nvPr>
            <p:ph idx="1" type="body"/>
          </p:nvPr>
        </p:nvSpPr>
        <p:spPr>
          <a:xfrm>
            <a:off x="451955" y="2930246"/>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180" name="Shape 180"/>
        <p:cNvGrpSpPr/>
        <p:nvPr/>
      </p:nvGrpSpPr>
      <p:grpSpPr>
        <a:xfrm>
          <a:off x="0" y="0"/>
          <a:ext cx="0" cy="0"/>
          <a:chOff x="0" y="0"/>
          <a:chExt cx="0" cy="0"/>
        </a:xfrm>
      </p:grpSpPr>
      <p:sp>
        <p:nvSpPr>
          <p:cNvPr id="181" name="Google Shape;181;p52"/>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2" name="Google Shape;182;p52"/>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3" name="Google Shape;183;p52"/>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9"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84" name="Google Shape;184;p52"/>
          <p:cNvSpPr txBox="1"/>
          <p:nvPr>
            <p:ph idx="1" type="subTitle"/>
          </p:nvPr>
        </p:nvSpPr>
        <p:spPr>
          <a:xfrm>
            <a:off x="530769" y="5556362"/>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9pPr>
          </a:lstStyle>
          <a:p/>
        </p:txBody>
      </p:sp>
      <p:sp>
        <p:nvSpPr>
          <p:cNvPr id="185" name="Google Shape;185;p52"/>
          <p:cNvSpPr txBox="1"/>
          <p:nvPr>
            <p:ph idx="2"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186" name="Shape 186"/>
        <p:cNvGrpSpPr/>
        <p:nvPr/>
      </p:nvGrpSpPr>
      <p:grpSpPr>
        <a:xfrm>
          <a:off x="0" y="0"/>
          <a:ext cx="0" cy="0"/>
          <a:chOff x="0" y="0"/>
          <a:chExt cx="0" cy="0"/>
        </a:xfrm>
      </p:grpSpPr>
      <p:sp>
        <p:nvSpPr>
          <p:cNvPr id="187" name="Google Shape;187;p5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88" name="Google Shape;188;p5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89" name="Shape 189"/>
        <p:cNvGrpSpPr/>
        <p:nvPr/>
      </p:nvGrpSpPr>
      <p:grpSpPr>
        <a:xfrm>
          <a:off x="0" y="0"/>
          <a:ext cx="0" cy="0"/>
          <a:chOff x="0" y="0"/>
          <a:chExt cx="0" cy="0"/>
        </a:xfrm>
      </p:grpSpPr>
      <p:sp>
        <p:nvSpPr>
          <p:cNvPr id="190" name="Google Shape;190;p54"/>
          <p:cNvSpPr txBox="1"/>
          <p:nvPr/>
        </p:nvSpPr>
        <p:spPr>
          <a:xfrm flipH="1" rot="10800000">
            <a:off x="1" y="-148"/>
            <a:ext cx="18280200" cy="93876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1" name="Google Shape;191;p54"/>
          <p:cNvSpPr/>
          <p:nvPr/>
        </p:nvSpPr>
        <p:spPr>
          <a:xfrm flipH="1" rot="10800000">
            <a:off x="1" y="9241104"/>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2" name="Google Shape;192;p54"/>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 name="Shape 193"/>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94" name="Shape 194"/>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195" name="Shape 195"/>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96" name="Shape 196"/>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97" name="Shape 197"/>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98" name="Shape 198"/>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99" name="Shape 199"/>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200" name="Shape 2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1.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9.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21" Type="http://schemas.openxmlformats.org/officeDocument/2006/relationships/theme" Target="../theme/theme4.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5" Type="http://schemas.openxmlformats.org/officeDocument/2006/relationships/slideLayout" Target="../slideLayouts/slideLayout54.xml"/><Relationship Id="rId14" Type="http://schemas.openxmlformats.org/officeDocument/2006/relationships/slideLayout" Target="../slideLayouts/slideLayout53.xml"/><Relationship Id="rId17" Type="http://schemas.openxmlformats.org/officeDocument/2006/relationships/slideLayout" Target="../slideLayouts/slideLayout56.xml"/><Relationship Id="rId16" Type="http://schemas.openxmlformats.org/officeDocument/2006/relationships/slideLayout" Target="../slideLayouts/slideLayout55.xml"/><Relationship Id="rId5" Type="http://schemas.openxmlformats.org/officeDocument/2006/relationships/slideLayout" Target="../slideLayouts/slideLayout44.xml"/><Relationship Id="rId19" Type="http://schemas.openxmlformats.org/officeDocument/2006/relationships/slideLayout" Target="../slideLayouts/slideLayout58.xml"/><Relationship Id="rId6" Type="http://schemas.openxmlformats.org/officeDocument/2006/relationships/slideLayout" Target="../slideLayouts/slideLayout45.xml"/><Relationship Id="rId18" Type="http://schemas.openxmlformats.org/officeDocument/2006/relationships/slideLayout" Target="../slideLayouts/slideLayout57.xml"/><Relationship Id="rId7" Type="http://schemas.openxmlformats.org/officeDocument/2006/relationships/slideLayout" Target="../slideLayouts/slideLayout46.xml"/><Relationship Id="rId8"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140" name="Shape 140"/>
        <p:cNvGrpSpPr/>
        <p:nvPr/>
      </p:nvGrpSpPr>
      <p:grpSpPr>
        <a:xfrm>
          <a:off x="0" y="0"/>
          <a:ext cx="0" cy="0"/>
          <a:chOff x="0" y="0"/>
          <a:chExt cx="0" cy="0"/>
        </a:xfrm>
      </p:grpSpPr>
      <p:sp>
        <p:nvSpPr>
          <p:cNvPr id="141" name="Google Shape;141;p42"/>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42" name="Google Shape;142;p42"/>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
        <p:nvSpPr>
          <p:cNvPr id="143" name="Google Shape;143;p42"/>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en.wikipedia.org/wiki/Chatbot" TargetMode="Externa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12.png"/><Relationship Id="rId6" Type="http://schemas.openxmlformats.org/officeDocument/2006/relationships/image" Target="../media/image6.png"/><Relationship Id="rId7" Type="http://schemas.openxmlformats.org/officeDocument/2006/relationships/image" Target="../media/image5.png"/><Relationship Id="rId8"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11.png"/><Relationship Id="rId6" Type="http://schemas.openxmlformats.org/officeDocument/2006/relationships/image" Target="../media/image6.png"/><Relationship Id="rId7"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63"/>
          <p:cNvSpPr txBox="1"/>
          <p:nvPr>
            <p:ph type="ctrTitle"/>
          </p:nvPr>
        </p:nvSpPr>
        <p:spPr>
          <a:xfrm>
            <a:off x="780954" y="36368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A</a:t>
            </a:r>
            <a:r>
              <a:rPr lang="en"/>
              <a:t> Facebook Messenger bot based on Flask and Heroku </a:t>
            </a:r>
            <a:endParaRPr/>
          </a:p>
        </p:txBody>
      </p:sp>
      <p:sp>
        <p:nvSpPr>
          <p:cNvPr id="206" name="Google Shape;206;p6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Section </a:t>
            </a:r>
            <a:r>
              <a:rPr lang="en"/>
              <a:t>14</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72"/>
          <p:cNvSpPr txBox="1"/>
          <p:nvPr>
            <p:ph type="ctrTitle"/>
          </p:nvPr>
        </p:nvSpPr>
        <p:spPr>
          <a:xfrm>
            <a:off x="780950" y="3636875"/>
            <a:ext cx="172368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t/>
            </a:r>
            <a:endParaRPr sz="9300"/>
          </a:p>
          <a:p>
            <a:pPr indent="0" lvl="0" marL="0" marR="0" rtl="0" algn="l">
              <a:lnSpc>
                <a:spcPct val="100000"/>
              </a:lnSpc>
              <a:spcBef>
                <a:spcPts val="0"/>
              </a:spcBef>
              <a:spcAft>
                <a:spcPts val="0"/>
              </a:spcAft>
              <a:buClr>
                <a:srgbClr val="000000"/>
              </a:buClr>
              <a:buSzPts val="1100"/>
              <a:buFont typeface="Arial"/>
              <a:buNone/>
            </a:pPr>
            <a:r>
              <a:t/>
            </a:r>
            <a:endParaRPr sz="9300"/>
          </a:p>
          <a:p>
            <a:pPr indent="0" lvl="0" marL="0" marR="0" rtl="0" algn="l">
              <a:lnSpc>
                <a:spcPct val="100000"/>
              </a:lnSpc>
              <a:spcBef>
                <a:spcPts val="0"/>
              </a:spcBef>
              <a:spcAft>
                <a:spcPts val="0"/>
              </a:spcAft>
              <a:buClr>
                <a:srgbClr val="000000"/>
              </a:buClr>
              <a:buSzPts val="1100"/>
              <a:buFont typeface="Arial"/>
              <a:buNone/>
            </a:pPr>
            <a:r>
              <a:t/>
            </a:r>
            <a:endParaRPr sz="9300"/>
          </a:p>
          <a:p>
            <a:pPr indent="0" lvl="0" marL="0" marR="0" rtl="0" algn="l">
              <a:lnSpc>
                <a:spcPct val="100000"/>
              </a:lnSpc>
              <a:spcBef>
                <a:spcPts val="0"/>
              </a:spcBef>
              <a:spcAft>
                <a:spcPts val="0"/>
              </a:spcAft>
              <a:buClr>
                <a:srgbClr val="000000"/>
              </a:buClr>
              <a:buSzPts val="1100"/>
              <a:buFont typeface="Arial"/>
              <a:buNone/>
            </a:pPr>
            <a:r>
              <a:rPr lang="en" sz="9300"/>
              <a:t>Bot behaviour and endpoints</a:t>
            </a:r>
            <a:endParaRPr sz="9300"/>
          </a:p>
        </p:txBody>
      </p:sp>
      <p:sp>
        <p:nvSpPr>
          <p:cNvPr id="355" name="Google Shape;355;p72"/>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cxnSp>
        <p:nvCxnSpPr>
          <p:cNvPr id="211" name="Google Shape;211;p64"/>
          <p:cNvCxnSpPr/>
          <p:nvPr/>
        </p:nvCxnSpPr>
        <p:spPr>
          <a:xfrm flipH="1" rot="10800000">
            <a:off x="1889678" y="4476739"/>
            <a:ext cx="15300" cy="2072700"/>
          </a:xfrm>
          <a:prstGeom prst="straightConnector1">
            <a:avLst/>
          </a:prstGeom>
          <a:noFill/>
          <a:ln cap="flat" cmpd="sng" w="9525">
            <a:solidFill>
              <a:schemeClr val="dk2"/>
            </a:solidFill>
            <a:prstDash val="solid"/>
            <a:round/>
            <a:headEnd len="sm" w="sm" type="none"/>
            <a:tailEnd len="med" w="med" type="oval"/>
          </a:ln>
        </p:spPr>
      </p:cxnSp>
      <p:sp>
        <p:nvSpPr>
          <p:cNvPr id="212" name="Google Shape;212;p64"/>
          <p:cNvSpPr txBox="1"/>
          <p:nvPr>
            <p:ph type="title"/>
          </p:nvPr>
        </p:nvSpPr>
        <p:spPr>
          <a:xfrm>
            <a:off x="2060075" y="3688950"/>
            <a:ext cx="6390000" cy="11574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Designing a bot that can answer questions about cryptocurrency prices</a:t>
            </a:r>
            <a:endParaRPr sz="3000">
              <a:solidFill>
                <a:schemeClr val="dk1"/>
              </a:solidFill>
            </a:endParaRPr>
          </a:p>
        </p:txBody>
      </p:sp>
      <p:cxnSp>
        <p:nvCxnSpPr>
          <p:cNvPr id="213" name="Google Shape;213;p64"/>
          <p:cNvCxnSpPr/>
          <p:nvPr/>
        </p:nvCxnSpPr>
        <p:spPr>
          <a:xfrm>
            <a:off x="4072075" y="6589850"/>
            <a:ext cx="0" cy="2692800"/>
          </a:xfrm>
          <a:prstGeom prst="straightConnector1">
            <a:avLst/>
          </a:prstGeom>
          <a:noFill/>
          <a:ln cap="flat" cmpd="sng" w="9525">
            <a:solidFill>
              <a:schemeClr val="dk2"/>
            </a:solidFill>
            <a:prstDash val="solid"/>
            <a:round/>
            <a:headEnd len="sm" w="sm" type="none"/>
            <a:tailEnd len="med" w="med" type="oval"/>
          </a:ln>
        </p:spPr>
      </p:cxnSp>
      <p:sp>
        <p:nvSpPr>
          <p:cNvPr id="214" name="Google Shape;214;p64"/>
          <p:cNvSpPr txBox="1"/>
          <p:nvPr>
            <p:ph type="title"/>
          </p:nvPr>
        </p:nvSpPr>
        <p:spPr>
          <a:xfrm>
            <a:off x="4304425" y="7082075"/>
            <a:ext cx="49455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Bot behaviour and endpoints</a:t>
            </a:r>
            <a:endParaRPr sz="3000">
              <a:solidFill>
                <a:schemeClr val="dk1"/>
              </a:solidFill>
            </a:endParaRPr>
          </a:p>
        </p:txBody>
      </p:sp>
      <p:sp>
        <p:nvSpPr>
          <p:cNvPr id="215" name="Google Shape;215;p64"/>
          <p:cNvSpPr txBox="1"/>
          <p:nvPr>
            <p:ph type="title"/>
          </p:nvPr>
        </p:nvSpPr>
        <p:spPr>
          <a:xfrm>
            <a:off x="940070" y="1475178"/>
            <a:ext cx="16443600" cy="1535400"/>
          </a:xfrm>
          <a:prstGeom prst="rect">
            <a:avLst/>
          </a:prstGeom>
          <a:noFill/>
          <a:ln>
            <a:noFill/>
          </a:ln>
        </p:spPr>
        <p:txBody>
          <a:bodyPr anchorCtr="0" anchor="b"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b="0" i="0" lang="en" sz="3200" u="none" cap="none" strike="noStrike">
                <a:solidFill>
                  <a:schemeClr val="lt1"/>
                </a:solidFill>
                <a:latin typeface="Calibri"/>
                <a:ea typeface="Calibri"/>
                <a:cs typeface="Calibri"/>
                <a:sym typeface="Calibri"/>
              </a:rPr>
              <a:t>What We’ll Learn</a:t>
            </a:r>
            <a:endParaRPr/>
          </a:p>
        </p:txBody>
      </p:sp>
      <p:sp>
        <p:nvSpPr>
          <p:cNvPr id="216" name="Google Shape;216;p64"/>
          <p:cNvSpPr txBox="1"/>
          <p:nvPr>
            <p:ph type="title"/>
          </p:nvPr>
        </p:nvSpPr>
        <p:spPr>
          <a:xfrm>
            <a:off x="9021475" y="3841350"/>
            <a:ext cx="56403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rgbClr val="000000"/>
              </a:buClr>
              <a:buSzPts val="1100"/>
              <a:buFont typeface="Arial"/>
              <a:buNone/>
            </a:pPr>
            <a:r>
              <a:rPr lang="en" sz="3000">
                <a:solidFill>
                  <a:schemeClr val="dk1"/>
                </a:solidFill>
              </a:rPr>
              <a:t>Deploy the bot on Heroku</a:t>
            </a:r>
            <a:endParaRPr sz="3000">
              <a:solidFill>
                <a:schemeClr val="dk1"/>
              </a:solidFill>
            </a:endParaRPr>
          </a:p>
        </p:txBody>
      </p:sp>
      <p:cxnSp>
        <p:nvCxnSpPr>
          <p:cNvPr id="217" name="Google Shape;217;p64"/>
          <p:cNvCxnSpPr/>
          <p:nvPr/>
        </p:nvCxnSpPr>
        <p:spPr>
          <a:xfrm rot="10800000">
            <a:off x="8869064" y="4219402"/>
            <a:ext cx="0" cy="2311200"/>
          </a:xfrm>
          <a:prstGeom prst="straightConnector1">
            <a:avLst/>
          </a:prstGeom>
          <a:noFill/>
          <a:ln cap="flat" cmpd="sng" w="9525">
            <a:solidFill>
              <a:schemeClr val="dk2"/>
            </a:solidFill>
            <a:prstDash val="solid"/>
            <a:round/>
            <a:headEnd len="sm" w="sm" type="none"/>
            <a:tailEnd len="med" w="med" type="oval"/>
          </a:ln>
        </p:spPr>
      </p:cxnSp>
      <p:cxnSp>
        <p:nvCxnSpPr>
          <p:cNvPr id="218" name="Google Shape;218;p64"/>
          <p:cNvCxnSpPr/>
          <p:nvPr/>
        </p:nvCxnSpPr>
        <p:spPr>
          <a:xfrm>
            <a:off x="10168075" y="6742250"/>
            <a:ext cx="0" cy="2692800"/>
          </a:xfrm>
          <a:prstGeom prst="straightConnector1">
            <a:avLst/>
          </a:prstGeom>
          <a:noFill/>
          <a:ln cap="flat" cmpd="sng" w="9525">
            <a:solidFill>
              <a:schemeClr val="dk2"/>
            </a:solidFill>
            <a:prstDash val="solid"/>
            <a:round/>
            <a:headEnd len="sm" w="sm" type="none"/>
            <a:tailEnd len="med" w="med" type="oval"/>
          </a:ln>
        </p:spPr>
      </p:cxnSp>
      <p:sp>
        <p:nvSpPr>
          <p:cNvPr id="219" name="Google Shape;219;p64"/>
          <p:cNvSpPr txBox="1"/>
          <p:nvPr>
            <p:ph type="title"/>
          </p:nvPr>
        </p:nvSpPr>
        <p:spPr>
          <a:xfrm>
            <a:off x="10320475" y="6956525"/>
            <a:ext cx="5441100" cy="13356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Bind the bot to a Facebook Page and test it</a:t>
            </a:r>
            <a:endParaRPr sz="3000">
              <a:solidFill>
                <a:schemeClr val="dk1"/>
              </a:solidFill>
            </a:endParaRPr>
          </a:p>
        </p:txBody>
      </p:sp>
      <p:grpSp>
        <p:nvGrpSpPr>
          <p:cNvPr id="220" name="Google Shape;220;p64"/>
          <p:cNvGrpSpPr/>
          <p:nvPr/>
        </p:nvGrpSpPr>
        <p:grpSpPr>
          <a:xfrm>
            <a:off x="517339" y="5981896"/>
            <a:ext cx="17404340" cy="1335533"/>
            <a:chOff x="383437" y="2845250"/>
            <a:chExt cx="8377137" cy="667800"/>
          </a:xfrm>
        </p:grpSpPr>
        <p:sp>
          <p:nvSpPr>
            <p:cNvPr id="221" name="Google Shape;221;p64"/>
            <p:cNvSpPr/>
            <p:nvPr/>
          </p:nvSpPr>
          <p:spPr>
            <a:xfrm rot="5400000">
              <a:off x="8137924" y="2890400"/>
              <a:ext cx="667800" cy="577500"/>
            </a:xfrm>
            <a:prstGeom prst="triangle">
              <a:avLst>
                <a:gd fmla="val 50000" name="adj"/>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222" name="Google Shape;222;p64"/>
            <p:cNvSpPr/>
            <p:nvPr/>
          </p:nvSpPr>
          <p:spPr>
            <a:xfrm>
              <a:off x="383437" y="3057650"/>
              <a:ext cx="7904700" cy="243000"/>
            </a:xfrm>
            <a:prstGeom prst="rect">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grpSp>
      <p:sp>
        <p:nvSpPr>
          <p:cNvPr id="223" name="Google Shape;223;p64"/>
          <p:cNvSpPr txBox="1"/>
          <p:nvPr>
            <p:ph idx="1" type="body"/>
          </p:nvPr>
        </p:nvSpPr>
        <p:spPr>
          <a:xfrm>
            <a:off x="2008525" y="4811900"/>
            <a:ext cx="5806200" cy="1535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Chatbots are programs that can dialog with humans by following a request/response conversational pattern</a:t>
            </a:r>
            <a:endParaRPr sz="2400"/>
          </a:p>
        </p:txBody>
      </p:sp>
      <p:sp>
        <p:nvSpPr>
          <p:cNvPr id="224" name="Google Shape;224;p64"/>
          <p:cNvSpPr txBox="1"/>
          <p:nvPr>
            <p:ph idx="1" type="body"/>
          </p:nvPr>
        </p:nvSpPr>
        <p:spPr>
          <a:xfrm>
            <a:off x="9021475" y="4732825"/>
            <a:ext cx="56403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Heroku is a Platform as a Service where we can deploy and run our bot for free</a:t>
            </a:r>
            <a:endParaRPr sz="2400"/>
          </a:p>
        </p:txBody>
      </p:sp>
      <p:sp>
        <p:nvSpPr>
          <p:cNvPr id="225" name="Google Shape;225;p64"/>
          <p:cNvSpPr txBox="1"/>
          <p:nvPr>
            <p:ph idx="1" type="body"/>
          </p:nvPr>
        </p:nvSpPr>
        <p:spPr>
          <a:xfrm>
            <a:off x="4298675" y="8071975"/>
            <a:ext cx="4787100" cy="16389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How the bot extracts knowledge from input text messages and fetches cryptocurrency prices</a:t>
            </a:r>
            <a:endParaRPr sz="2400"/>
          </a:p>
        </p:txBody>
      </p:sp>
      <p:sp>
        <p:nvSpPr>
          <p:cNvPr id="226" name="Google Shape;226;p64"/>
          <p:cNvSpPr txBox="1"/>
          <p:nvPr>
            <p:ph idx="1" type="body"/>
          </p:nvPr>
        </p:nvSpPr>
        <p:spPr>
          <a:xfrm>
            <a:off x="10318475" y="8071975"/>
            <a:ext cx="5806200" cy="16389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Creating a Facebook Page allows human users to chat to the bot</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230" name="Shape 230"/>
        <p:cNvGrpSpPr/>
        <p:nvPr/>
      </p:nvGrpSpPr>
      <p:grpSpPr>
        <a:xfrm>
          <a:off x="0" y="0"/>
          <a:ext cx="0" cy="0"/>
          <a:chOff x="0" y="0"/>
          <a:chExt cx="0" cy="0"/>
        </a:xfrm>
      </p:grpSpPr>
      <p:sp>
        <p:nvSpPr>
          <p:cNvPr id="231" name="Google Shape;231;p65"/>
          <p:cNvSpPr txBox="1"/>
          <p:nvPr>
            <p:ph type="ctrTitle"/>
          </p:nvPr>
        </p:nvSpPr>
        <p:spPr>
          <a:xfrm>
            <a:off x="628550" y="3393650"/>
            <a:ext cx="16913100" cy="28038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rPr lang="en" sz="8000"/>
              <a:t>Designing a bot that can answer questions about cryptocurrency prices</a:t>
            </a:r>
            <a:endParaRPr sz="8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66"/>
          <p:cNvSpPr txBox="1"/>
          <p:nvPr>
            <p:ph type="title"/>
          </p:nvPr>
        </p:nvSpPr>
        <p:spPr>
          <a:xfrm>
            <a:off x="200555" y="34902"/>
            <a:ext cx="17637370" cy="1204319"/>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237" name="Google Shape;237;p66"/>
          <p:cNvSpPr txBox="1"/>
          <p:nvPr>
            <p:ph idx="4294967295" type="body"/>
          </p:nvPr>
        </p:nvSpPr>
        <p:spPr>
          <a:xfrm>
            <a:off x="421350" y="1777604"/>
            <a:ext cx="17416800" cy="56289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Meet chatbots</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High-level architecture</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Services authentication</a:t>
            </a:r>
            <a:endParaRPr sz="3997">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6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Meet chatbots</a:t>
            </a:r>
            <a:endParaRPr sz="4395"/>
          </a:p>
        </p:txBody>
      </p:sp>
      <p:sp>
        <p:nvSpPr>
          <p:cNvPr id="243" name="Google Shape;243;p67"/>
          <p:cNvSpPr txBox="1"/>
          <p:nvPr/>
        </p:nvSpPr>
        <p:spPr>
          <a:xfrm>
            <a:off x="495975" y="1767950"/>
            <a:ext cx="12798600" cy="2650200"/>
          </a:xfrm>
          <a:prstGeom prst="rect">
            <a:avLst/>
          </a:prstGeom>
          <a:noFill/>
          <a:ln>
            <a:noFill/>
          </a:ln>
        </p:spPr>
        <p:txBody>
          <a:bodyPr anchorCtr="0" anchor="t"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Wikipedia says:</a:t>
            </a:r>
            <a:endParaRPr sz="3600">
              <a:solidFill>
                <a:srgbClr val="434343"/>
              </a:solidFill>
              <a:latin typeface="Calibri"/>
              <a:ea typeface="Calibri"/>
              <a:cs typeface="Calibri"/>
              <a:sym typeface="Calibri"/>
            </a:endParaRPr>
          </a:p>
          <a:p>
            <a:pPr indent="0" lvl="0" marL="914400" rtl="0" algn="l">
              <a:lnSpc>
                <a:spcPct val="115000"/>
              </a:lnSpc>
              <a:spcBef>
                <a:spcPts val="1600"/>
              </a:spcBef>
              <a:spcAft>
                <a:spcPts val="0"/>
              </a:spcAft>
              <a:buNone/>
            </a:pPr>
            <a:r>
              <a:rPr lang="en" sz="2800">
                <a:solidFill>
                  <a:srgbClr val="434343"/>
                </a:solidFill>
                <a:latin typeface="Calibri"/>
                <a:ea typeface="Calibri"/>
                <a:cs typeface="Calibri"/>
                <a:sym typeface="Calibri"/>
              </a:rPr>
              <a:t>“A </a:t>
            </a:r>
            <a:r>
              <a:rPr b="1" lang="en" sz="2800">
                <a:solidFill>
                  <a:srgbClr val="434343"/>
                </a:solidFill>
                <a:latin typeface="Calibri"/>
                <a:ea typeface="Calibri"/>
                <a:cs typeface="Calibri"/>
                <a:sym typeface="Calibri"/>
              </a:rPr>
              <a:t>chatbot</a:t>
            </a:r>
            <a:r>
              <a:rPr lang="en" sz="2800">
                <a:solidFill>
                  <a:srgbClr val="434343"/>
                </a:solidFill>
                <a:latin typeface="Calibri"/>
                <a:ea typeface="Calibri"/>
                <a:cs typeface="Calibri"/>
                <a:sym typeface="Calibri"/>
              </a:rPr>
              <a:t> [...] is a computer program which conducts a conversation via auditory or textual methods. Such programs are often designed to convincingly simulate how a human would behave as a conversational partner”</a:t>
            </a:r>
            <a:endParaRPr sz="2800">
              <a:solidFill>
                <a:srgbClr val="434343"/>
              </a:solidFill>
              <a:latin typeface="Calibri"/>
              <a:ea typeface="Calibri"/>
              <a:cs typeface="Calibri"/>
              <a:sym typeface="Calibri"/>
            </a:endParaRPr>
          </a:p>
        </p:txBody>
      </p:sp>
      <p:sp>
        <p:nvSpPr>
          <p:cNvPr id="244" name="Google Shape;244;p67"/>
          <p:cNvSpPr txBox="1"/>
          <p:nvPr/>
        </p:nvSpPr>
        <p:spPr>
          <a:xfrm>
            <a:off x="495975" y="5678950"/>
            <a:ext cx="17449500" cy="4008900"/>
          </a:xfrm>
          <a:prstGeom prst="rect">
            <a:avLst/>
          </a:prstGeom>
          <a:noFill/>
          <a:ln>
            <a:noFill/>
          </a:ln>
        </p:spPr>
        <p:txBody>
          <a:bodyPr anchorCtr="0" anchor="t"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Let’s </a:t>
            </a:r>
            <a:r>
              <a:rPr b="1" lang="en" sz="3600">
                <a:solidFill>
                  <a:srgbClr val="434343"/>
                </a:solidFill>
                <a:latin typeface="Calibri"/>
                <a:ea typeface="Calibri"/>
                <a:cs typeface="Calibri"/>
                <a:sym typeface="Calibri"/>
              </a:rPr>
              <a:t>build our own one</a:t>
            </a:r>
            <a:r>
              <a:rPr lang="en" sz="3600">
                <a:solidFill>
                  <a:srgbClr val="434343"/>
                </a:solidFill>
                <a:latin typeface="Calibri"/>
                <a:ea typeface="Calibri"/>
                <a:cs typeface="Calibri"/>
                <a:sym typeface="Calibri"/>
              </a:rPr>
              <a:t>, then!</a:t>
            </a:r>
            <a:endParaRPr sz="36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we want to build a chatbot that </a:t>
            </a:r>
            <a:r>
              <a:rPr b="1" lang="en" sz="3000">
                <a:solidFill>
                  <a:srgbClr val="434343"/>
                </a:solidFill>
                <a:latin typeface="Calibri"/>
                <a:ea typeface="Calibri"/>
                <a:cs typeface="Calibri"/>
                <a:sym typeface="Calibri"/>
              </a:rPr>
              <a:t>responds to queries about current cryptocurrency prices</a:t>
            </a:r>
            <a:endParaRPr b="1"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u</a:t>
            </a:r>
            <a:r>
              <a:rPr lang="en" sz="3000">
                <a:solidFill>
                  <a:srgbClr val="434343"/>
                </a:solidFill>
                <a:latin typeface="Calibri"/>
                <a:ea typeface="Calibri"/>
                <a:cs typeface="Calibri"/>
                <a:sym typeface="Calibri"/>
              </a:rPr>
              <a:t>sers will interact with the bot via </a:t>
            </a:r>
            <a:r>
              <a:rPr b="1" lang="en" sz="3000">
                <a:solidFill>
                  <a:srgbClr val="434343"/>
                </a:solidFill>
                <a:latin typeface="Calibri"/>
                <a:ea typeface="Calibri"/>
                <a:cs typeface="Calibri"/>
                <a:sym typeface="Calibri"/>
              </a:rPr>
              <a:t>text</a:t>
            </a:r>
            <a:endParaRPr b="1"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users will ask for crypto prices in </a:t>
            </a:r>
            <a:r>
              <a:rPr b="1" lang="en" sz="3000">
                <a:solidFill>
                  <a:srgbClr val="434343"/>
                </a:solidFill>
                <a:latin typeface="Calibri"/>
                <a:ea typeface="Calibri"/>
                <a:cs typeface="Calibri"/>
                <a:sym typeface="Calibri"/>
              </a:rPr>
              <a:t>natural language</a:t>
            </a:r>
            <a:r>
              <a:rPr lang="en" sz="3000">
                <a:solidFill>
                  <a:srgbClr val="434343"/>
                </a:solidFill>
                <a:latin typeface="Calibri"/>
                <a:ea typeface="Calibri"/>
                <a:cs typeface="Calibri"/>
                <a:sym typeface="Calibri"/>
              </a:rPr>
              <a:t> (no formalisms) - eg: sentences such as “tell me the price of bitcoin” or “what is litecoin versus EUR today?”</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users will chat queries to the bot via the </a:t>
            </a:r>
            <a:r>
              <a:rPr b="1" lang="en" sz="3000">
                <a:solidFill>
                  <a:srgbClr val="434343"/>
                </a:solidFill>
                <a:latin typeface="Calibri"/>
                <a:ea typeface="Calibri"/>
                <a:cs typeface="Calibri"/>
                <a:sym typeface="Calibri"/>
              </a:rPr>
              <a:t>Facebook Messenger chat system</a:t>
            </a:r>
            <a:endParaRPr b="1"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t</a:t>
            </a:r>
            <a:r>
              <a:rPr lang="en" sz="3000">
                <a:solidFill>
                  <a:srgbClr val="434343"/>
                </a:solidFill>
                <a:latin typeface="Calibri"/>
                <a:ea typeface="Calibri"/>
                <a:cs typeface="Calibri"/>
                <a:sym typeface="Calibri"/>
              </a:rPr>
              <a:t>he bot will be developed with </a:t>
            </a:r>
            <a:r>
              <a:rPr b="1" lang="en" sz="3000">
                <a:solidFill>
                  <a:srgbClr val="434343"/>
                </a:solidFill>
                <a:latin typeface="Calibri"/>
                <a:ea typeface="Calibri"/>
                <a:cs typeface="Calibri"/>
                <a:sym typeface="Calibri"/>
              </a:rPr>
              <a:t>Flask</a:t>
            </a:r>
            <a:endParaRPr b="1" sz="3000">
              <a:solidFill>
                <a:srgbClr val="434343"/>
              </a:solidFill>
              <a:latin typeface="Calibri"/>
              <a:ea typeface="Calibri"/>
              <a:cs typeface="Calibri"/>
              <a:sym typeface="Calibri"/>
            </a:endParaRPr>
          </a:p>
        </p:txBody>
      </p:sp>
      <p:sp>
        <p:nvSpPr>
          <p:cNvPr id="245" name="Google Shape;245;p67"/>
          <p:cNvSpPr txBox="1"/>
          <p:nvPr/>
        </p:nvSpPr>
        <p:spPr>
          <a:xfrm>
            <a:off x="7823175" y="4326550"/>
            <a:ext cx="5471400" cy="74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None/>
            </a:pPr>
            <a:r>
              <a:rPr lang="en" sz="2400" u="sng">
                <a:solidFill>
                  <a:schemeClr val="hlink"/>
                </a:solidFill>
                <a:latin typeface="Calibri"/>
                <a:ea typeface="Calibri"/>
                <a:cs typeface="Calibri"/>
                <a:sym typeface="Calibri"/>
                <a:hlinkClick r:id="rId3"/>
              </a:rPr>
              <a:t>https://en.wikipedia.org/wiki/Chatbot</a:t>
            </a:r>
            <a:endParaRPr sz="2400"/>
          </a:p>
        </p:txBody>
      </p:sp>
      <p:pic>
        <p:nvPicPr>
          <p:cNvPr id="246" name="Google Shape;246;p67"/>
          <p:cNvPicPr preferRelativeResize="0"/>
          <p:nvPr/>
        </p:nvPicPr>
        <p:blipFill>
          <a:blip r:embed="rId4">
            <a:alphaModFix/>
          </a:blip>
          <a:stretch>
            <a:fillRect/>
          </a:stretch>
        </p:blipFill>
        <p:spPr>
          <a:xfrm>
            <a:off x="14578000" y="2133926"/>
            <a:ext cx="2650200" cy="2650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68"/>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High-level architecture (1/2)</a:t>
            </a:r>
            <a:endParaRPr sz="4395"/>
          </a:p>
        </p:txBody>
      </p:sp>
      <p:grpSp>
        <p:nvGrpSpPr>
          <p:cNvPr id="252" name="Google Shape;252;p68"/>
          <p:cNvGrpSpPr/>
          <p:nvPr/>
        </p:nvGrpSpPr>
        <p:grpSpPr>
          <a:xfrm>
            <a:off x="8920650" y="1614225"/>
            <a:ext cx="4367700" cy="5334300"/>
            <a:chOff x="8920650" y="1614225"/>
            <a:chExt cx="4367700" cy="5334300"/>
          </a:xfrm>
        </p:grpSpPr>
        <p:sp>
          <p:nvSpPr>
            <p:cNvPr id="253" name="Google Shape;253;p68"/>
            <p:cNvSpPr/>
            <p:nvPr/>
          </p:nvSpPr>
          <p:spPr>
            <a:xfrm>
              <a:off x="8920650" y="1614225"/>
              <a:ext cx="4367700" cy="5334300"/>
            </a:xfrm>
            <a:prstGeom prst="rect">
              <a:avLst/>
            </a:prstGeom>
            <a:solidFill>
              <a:srgbClr val="B4A7D6"/>
            </a:solidFill>
            <a:ln cap="flat" cmpd="sng" w="76200">
              <a:solidFill>
                <a:srgbClr val="674E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4" name="Google Shape;254;p68"/>
            <p:cNvPicPr preferRelativeResize="0"/>
            <p:nvPr/>
          </p:nvPicPr>
          <p:blipFill>
            <a:blip r:embed="rId3">
              <a:alphaModFix/>
            </a:blip>
            <a:stretch>
              <a:fillRect/>
            </a:stretch>
          </p:blipFill>
          <p:spPr>
            <a:xfrm>
              <a:off x="9675750" y="1850565"/>
              <a:ext cx="2857500" cy="952500"/>
            </a:xfrm>
            <a:prstGeom prst="rect">
              <a:avLst/>
            </a:prstGeom>
            <a:noFill/>
            <a:ln>
              <a:noFill/>
            </a:ln>
          </p:spPr>
        </p:pic>
      </p:grpSp>
      <p:grpSp>
        <p:nvGrpSpPr>
          <p:cNvPr id="255" name="Google Shape;255;p68"/>
          <p:cNvGrpSpPr/>
          <p:nvPr/>
        </p:nvGrpSpPr>
        <p:grpSpPr>
          <a:xfrm>
            <a:off x="7621173" y="4124011"/>
            <a:ext cx="1757400" cy="599100"/>
            <a:chOff x="10938861" y="4300648"/>
            <a:chExt cx="1757400" cy="599100"/>
          </a:xfrm>
        </p:grpSpPr>
        <p:cxnSp>
          <p:nvCxnSpPr>
            <p:cNvPr id="256" name="Google Shape;256;p68"/>
            <p:cNvCxnSpPr>
              <a:endCxn id="257" idx="6"/>
            </p:cNvCxnSpPr>
            <p:nvPr/>
          </p:nvCxnSpPr>
          <p:spPr>
            <a:xfrm flipH="1">
              <a:off x="11557461" y="4594498"/>
              <a:ext cx="1138800" cy="5700"/>
            </a:xfrm>
            <a:prstGeom prst="straightConnector1">
              <a:avLst/>
            </a:prstGeom>
            <a:noFill/>
            <a:ln cap="flat" cmpd="sng" w="76200">
              <a:solidFill>
                <a:srgbClr val="38761D"/>
              </a:solidFill>
              <a:prstDash val="solid"/>
              <a:round/>
              <a:headEnd len="med" w="med" type="none"/>
              <a:tailEnd len="med" w="med" type="none"/>
            </a:ln>
          </p:spPr>
        </p:cxnSp>
        <p:sp>
          <p:nvSpPr>
            <p:cNvPr id="257" name="Google Shape;257;p68"/>
            <p:cNvSpPr/>
            <p:nvPr/>
          </p:nvSpPr>
          <p:spPr>
            <a:xfrm>
              <a:off x="10938861" y="4300648"/>
              <a:ext cx="618600" cy="599100"/>
            </a:xfrm>
            <a:prstGeom prst="ellipse">
              <a:avLst/>
            </a:prstGeom>
            <a:solidFill>
              <a:srgbClr val="B6D7A8"/>
            </a:solidFill>
            <a:ln cap="flat" cmpd="sng" w="7620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68"/>
          <p:cNvGrpSpPr/>
          <p:nvPr/>
        </p:nvGrpSpPr>
        <p:grpSpPr>
          <a:xfrm>
            <a:off x="2972284" y="1759400"/>
            <a:ext cx="3582000" cy="7880100"/>
            <a:chOff x="2972284" y="1759400"/>
            <a:chExt cx="3582000" cy="7880100"/>
          </a:xfrm>
        </p:grpSpPr>
        <p:sp>
          <p:nvSpPr>
            <p:cNvPr id="259" name="Google Shape;259;p68"/>
            <p:cNvSpPr/>
            <p:nvPr/>
          </p:nvSpPr>
          <p:spPr>
            <a:xfrm>
              <a:off x="2972284" y="1759400"/>
              <a:ext cx="3582000" cy="7880100"/>
            </a:xfrm>
            <a:prstGeom prst="rect">
              <a:avLst/>
            </a:prstGeom>
            <a:solidFill>
              <a:srgbClr val="4A86E8"/>
            </a:solidFill>
            <a:ln cap="flat" cmpd="sng" w="76200">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0" name="Google Shape;260;p68"/>
            <p:cNvPicPr preferRelativeResize="0"/>
            <p:nvPr/>
          </p:nvPicPr>
          <p:blipFill>
            <a:blip r:embed="rId4">
              <a:alphaModFix/>
            </a:blip>
            <a:stretch>
              <a:fillRect/>
            </a:stretch>
          </p:blipFill>
          <p:spPr>
            <a:xfrm>
              <a:off x="4211406" y="2139650"/>
              <a:ext cx="1103701" cy="1103701"/>
            </a:xfrm>
            <a:prstGeom prst="rect">
              <a:avLst/>
            </a:prstGeom>
            <a:noFill/>
            <a:ln>
              <a:noFill/>
            </a:ln>
          </p:spPr>
        </p:pic>
      </p:grpSp>
      <p:grpSp>
        <p:nvGrpSpPr>
          <p:cNvPr id="261" name="Google Shape;261;p68"/>
          <p:cNvGrpSpPr/>
          <p:nvPr/>
        </p:nvGrpSpPr>
        <p:grpSpPr>
          <a:xfrm>
            <a:off x="14486703" y="1614225"/>
            <a:ext cx="3540240" cy="3832422"/>
            <a:chOff x="14439028" y="1931400"/>
            <a:chExt cx="3540240" cy="3832422"/>
          </a:xfrm>
        </p:grpSpPr>
        <p:grpSp>
          <p:nvGrpSpPr>
            <p:cNvPr id="262" name="Google Shape;262;p68"/>
            <p:cNvGrpSpPr/>
            <p:nvPr/>
          </p:nvGrpSpPr>
          <p:grpSpPr>
            <a:xfrm>
              <a:off x="14439028" y="1931400"/>
              <a:ext cx="3540240" cy="3832422"/>
              <a:chOff x="14639853" y="1690425"/>
              <a:chExt cx="3540240" cy="3832422"/>
            </a:xfrm>
          </p:grpSpPr>
          <p:grpSp>
            <p:nvGrpSpPr>
              <p:cNvPr id="263" name="Google Shape;263;p68"/>
              <p:cNvGrpSpPr/>
              <p:nvPr/>
            </p:nvGrpSpPr>
            <p:grpSpPr>
              <a:xfrm rot="959510">
                <a:off x="16070922" y="4229781"/>
                <a:ext cx="815099" cy="1204085"/>
                <a:chOff x="14286245" y="4733568"/>
                <a:chExt cx="815100" cy="1204086"/>
              </a:xfrm>
            </p:grpSpPr>
            <p:cxnSp>
              <p:nvCxnSpPr>
                <p:cNvPr id="264" name="Google Shape;264;p68"/>
                <p:cNvCxnSpPr>
                  <a:stCxn id="265" idx="1"/>
                  <a:endCxn id="266" idx="1"/>
                </p:cNvCxnSpPr>
                <p:nvPr/>
              </p:nvCxnSpPr>
              <p:spPr>
                <a:xfrm flipH="1" rot="-931447">
                  <a:off x="14512493" y="4724751"/>
                  <a:ext cx="11209" cy="533934"/>
                </a:xfrm>
                <a:prstGeom prst="straightConnector1">
                  <a:avLst/>
                </a:prstGeom>
                <a:noFill/>
                <a:ln cap="flat" cmpd="sng" w="76200">
                  <a:solidFill>
                    <a:srgbClr val="666666"/>
                  </a:solidFill>
                  <a:prstDash val="solid"/>
                  <a:round/>
                  <a:headEnd len="med" w="med" type="none"/>
                  <a:tailEnd len="med" w="med" type="none"/>
                </a:ln>
              </p:spPr>
            </p:cxnSp>
            <p:sp>
              <p:nvSpPr>
                <p:cNvPr id="266" name="Google Shape;266;p68"/>
                <p:cNvSpPr/>
                <p:nvPr/>
              </p:nvSpPr>
              <p:spPr>
                <a:xfrm rot="1513398">
                  <a:off x="14384395" y="5235150"/>
                  <a:ext cx="618800" cy="599208"/>
                </a:xfrm>
                <a:prstGeom prst="ellipse">
                  <a:avLst/>
                </a:prstGeom>
                <a:solidFill>
                  <a:srgbClr val="CCCCCC"/>
                </a:solidFill>
                <a:ln cap="flat" cmpd="sng" w="7620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 name="Google Shape;265;p68"/>
              <p:cNvSpPr/>
              <p:nvPr/>
            </p:nvSpPr>
            <p:spPr>
              <a:xfrm>
                <a:off x="14639853" y="1690425"/>
                <a:ext cx="3540240" cy="2498148"/>
              </a:xfrm>
              <a:prstGeom prst="cloud">
                <a:avLst/>
              </a:prstGeom>
              <a:solidFill>
                <a:srgbClr val="B7B7B7"/>
              </a:solidFill>
              <a:ln cap="flat" cmpd="sng" w="7620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 name="Google Shape;267;p68"/>
            <p:cNvSpPr txBox="1"/>
            <p:nvPr/>
          </p:nvSpPr>
          <p:spPr>
            <a:xfrm>
              <a:off x="14705075" y="2547175"/>
              <a:ext cx="3035400" cy="1296900"/>
            </a:xfrm>
            <a:prstGeom prst="rect">
              <a:avLst/>
            </a:prstGeom>
            <a:noFill/>
            <a:ln>
              <a:noFill/>
            </a:ln>
          </p:spPr>
          <p:txBody>
            <a:bodyPr anchorCtr="0" anchor="ctr" bIns="182675" lIns="182675" spcFirstLastPara="1" rIns="182675" wrap="square" tIns="182675">
              <a:noAutofit/>
            </a:bodyPr>
            <a:lstStyle/>
            <a:p>
              <a:pPr indent="0" lvl="0" marL="0" rtl="0" algn="ctr">
                <a:lnSpc>
                  <a:spcPct val="100000"/>
                </a:lnSpc>
                <a:spcBef>
                  <a:spcPts val="0"/>
                </a:spcBef>
                <a:spcAft>
                  <a:spcPts val="0"/>
                </a:spcAft>
                <a:buNone/>
              </a:pPr>
              <a:r>
                <a:rPr b="1" lang="en" sz="2800">
                  <a:solidFill>
                    <a:schemeClr val="dk2"/>
                  </a:solidFill>
                  <a:latin typeface="Calibri"/>
                  <a:ea typeface="Calibri"/>
                  <a:cs typeface="Calibri"/>
                  <a:sym typeface="Calibri"/>
                </a:rPr>
                <a:t>COINMARKETCAP</a:t>
              </a:r>
              <a:endParaRPr b="1" sz="2800">
                <a:solidFill>
                  <a:schemeClr val="dk2"/>
                </a:solidFill>
                <a:latin typeface="Calibri"/>
                <a:ea typeface="Calibri"/>
                <a:cs typeface="Calibri"/>
                <a:sym typeface="Calibri"/>
              </a:endParaRPr>
            </a:p>
            <a:p>
              <a:pPr indent="0" lvl="0" marL="0" rtl="0" algn="ctr">
                <a:lnSpc>
                  <a:spcPct val="100000"/>
                </a:lnSpc>
                <a:spcBef>
                  <a:spcPts val="0"/>
                </a:spcBef>
                <a:spcAft>
                  <a:spcPts val="0"/>
                </a:spcAft>
                <a:buNone/>
              </a:pPr>
              <a:r>
                <a:rPr b="1" lang="en" sz="2800">
                  <a:solidFill>
                    <a:schemeClr val="dk2"/>
                  </a:solidFill>
                  <a:latin typeface="Calibri"/>
                  <a:ea typeface="Calibri"/>
                  <a:cs typeface="Calibri"/>
                  <a:sym typeface="Calibri"/>
                </a:rPr>
                <a:t>API</a:t>
              </a:r>
              <a:endParaRPr b="1" sz="2800">
                <a:solidFill>
                  <a:schemeClr val="dk2"/>
                </a:solidFill>
                <a:latin typeface="Calibri"/>
                <a:ea typeface="Calibri"/>
                <a:cs typeface="Calibri"/>
                <a:sym typeface="Calibri"/>
              </a:endParaRPr>
            </a:p>
          </p:txBody>
        </p:sp>
      </p:grpSp>
      <p:grpSp>
        <p:nvGrpSpPr>
          <p:cNvPr id="268" name="Google Shape;268;p68"/>
          <p:cNvGrpSpPr/>
          <p:nvPr/>
        </p:nvGrpSpPr>
        <p:grpSpPr>
          <a:xfrm>
            <a:off x="9405450" y="3621800"/>
            <a:ext cx="3647325" cy="2659800"/>
            <a:chOff x="8414950" y="5080875"/>
            <a:chExt cx="3647325" cy="2659800"/>
          </a:xfrm>
        </p:grpSpPr>
        <p:grpSp>
          <p:nvGrpSpPr>
            <p:cNvPr id="269" name="Google Shape;269;p68"/>
            <p:cNvGrpSpPr/>
            <p:nvPr/>
          </p:nvGrpSpPr>
          <p:grpSpPr>
            <a:xfrm>
              <a:off x="8414950" y="5080875"/>
              <a:ext cx="3647325" cy="2659800"/>
              <a:chOff x="8414950" y="5080875"/>
              <a:chExt cx="3647325" cy="2659800"/>
            </a:xfrm>
          </p:grpSpPr>
          <p:sp>
            <p:nvSpPr>
              <p:cNvPr id="270" name="Google Shape;270;p68"/>
              <p:cNvSpPr/>
              <p:nvPr/>
            </p:nvSpPr>
            <p:spPr>
              <a:xfrm>
                <a:off x="8414950" y="5080875"/>
                <a:ext cx="3451200" cy="2659800"/>
              </a:xfrm>
              <a:prstGeom prst="rect">
                <a:avLst/>
              </a:prstGeom>
              <a:solidFill>
                <a:srgbClr val="B6D7A8"/>
              </a:solidFill>
              <a:ln cap="flat" cmpd="sng" w="7620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68"/>
              <p:cNvSpPr txBox="1"/>
              <p:nvPr/>
            </p:nvSpPr>
            <p:spPr>
              <a:xfrm>
                <a:off x="10143175" y="6645325"/>
                <a:ext cx="1919100" cy="961800"/>
              </a:xfrm>
              <a:prstGeom prst="rect">
                <a:avLst/>
              </a:prstGeom>
              <a:noFill/>
              <a:ln>
                <a:noFill/>
              </a:ln>
            </p:spPr>
            <p:txBody>
              <a:bodyPr anchorCtr="0" anchor="ctr" bIns="182675" lIns="182675" spcFirstLastPara="1" rIns="182675" wrap="square" tIns="182675">
                <a:noAutofit/>
              </a:bodyPr>
              <a:lstStyle/>
              <a:p>
                <a:pPr indent="0" lvl="0" marL="0" rtl="0" algn="ctr">
                  <a:lnSpc>
                    <a:spcPct val="115000"/>
                  </a:lnSpc>
                  <a:spcBef>
                    <a:spcPts val="1600"/>
                  </a:spcBef>
                  <a:spcAft>
                    <a:spcPts val="0"/>
                  </a:spcAft>
                  <a:buNone/>
                </a:pPr>
                <a:r>
                  <a:rPr b="1" lang="en" sz="3997">
                    <a:solidFill>
                      <a:srgbClr val="38761D"/>
                    </a:solidFill>
                    <a:latin typeface="Calibri"/>
                    <a:ea typeface="Calibri"/>
                    <a:cs typeface="Calibri"/>
                    <a:sym typeface="Calibri"/>
                  </a:rPr>
                  <a:t>BOT</a:t>
                </a:r>
                <a:endParaRPr b="1" sz="3997">
                  <a:solidFill>
                    <a:srgbClr val="38761D"/>
                  </a:solidFill>
                  <a:latin typeface="Calibri"/>
                  <a:ea typeface="Calibri"/>
                  <a:cs typeface="Calibri"/>
                  <a:sym typeface="Calibri"/>
                </a:endParaRPr>
              </a:p>
            </p:txBody>
          </p:sp>
        </p:grpSp>
        <p:pic>
          <p:nvPicPr>
            <p:cNvPr id="272" name="Google Shape;272;p68"/>
            <p:cNvPicPr preferRelativeResize="0"/>
            <p:nvPr/>
          </p:nvPicPr>
          <p:blipFill>
            <a:blip r:embed="rId5">
              <a:alphaModFix/>
            </a:blip>
            <a:stretch>
              <a:fillRect/>
            </a:stretch>
          </p:blipFill>
          <p:spPr>
            <a:xfrm>
              <a:off x="9318052" y="5573595"/>
              <a:ext cx="1365825" cy="1363925"/>
            </a:xfrm>
            <a:prstGeom prst="rect">
              <a:avLst/>
            </a:prstGeom>
            <a:noFill/>
            <a:ln>
              <a:noFill/>
            </a:ln>
          </p:spPr>
        </p:pic>
      </p:grpSp>
      <p:grpSp>
        <p:nvGrpSpPr>
          <p:cNvPr id="273" name="Google Shape;273;p68"/>
          <p:cNvGrpSpPr/>
          <p:nvPr/>
        </p:nvGrpSpPr>
        <p:grpSpPr>
          <a:xfrm>
            <a:off x="6554236" y="5399911"/>
            <a:ext cx="1657200" cy="599100"/>
            <a:chOff x="10609473" y="3840673"/>
            <a:chExt cx="1657200" cy="599100"/>
          </a:xfrm>
        </p:grpSpPr>
        <p:cxnSp>
          <p:nvCxnSpPr>
            <p:cNvPr id="274" name="Google Shape;274;p68"/>
            <p:cNvCxnSpPr>
              <a:stCxn id="275" idx="2"/>
              <a:endCxn id="259" idx="3"/>
            </p:cNvCxnSpPr>
            <p:nvPr/>
          </p:nvCxnSpPr>
          <p:spPr>
            <a:xfrm rot="10800000">
              <a:off x="10609473" y="4140223"/>
              <a:ext cx="1038600" cy="0"/>
            </a:xfrm>
            <a:prstGeom prst="straightConnector1">
              <a:avLst/>
            </a:prstGeom>
            <a:noFill/>
            <a:ln cap="flat" cmpd="sng" w="76200">
              <a:solidFill>
                <a:srgbClr val="1C4587"/>
              </a:solidFill>
              <a:prstDash val="solid"/>
              <a:round/>
              <a:headEnd len="med" w="med" type="none"/>
              <a:tailEnd len="med" w="med" type="none"/>
            </a:ln>
          </p:spPr>
        </p:cxnSp>
        <p:sp>
          <p:nvSpPr>
            <p:cNvPr id="275" name="Google Shape;275;p68"/>
            <p:cNvSpPr/>
            <p:nvPr/>
          </p:nvSpPr>
          <p:spPr>
            <a:xfrm>
              <a:off x="11648073" y="3840673"/>
              <a:ext cx="618600" cy="599100"/>
            </a:xfrm>
            <a:prstGeom prst="ellipse">
              <a:avLst/>
            </a:prstGeom>
            <a:solidFill>
              <a:srgbClr val="A2C4C9"/>
            </a:solidFill>
            <a:ln cap="flat" cmpd="sng" w="76200">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68"/>
          <p:cNvGrpSpPr/>
          <p:nvPr/>
        </p:nvGrpSpPr>
        <p:grpSpPr>
          <a:xfrm>
            <a:off x="3674911" y="6664414"/>
            <a:ext cx="2023858" cy="2017192"/>
            <a:chOff x="8756350" y="5080875"/>
            <a:chExt cx="3109800" cy="2659800"/>
          </a:xfrm>
        </p:grpSpPr>
        <p:sp>
          <p:nvSpPr>
            <p:cNvPr id="277" name="Google Shape;277;p68"/>
            <p:cNvSpPr/>
            <p:nvPr/>
          </p:nvSpPr>
          <p:spPr>
            <a:xfrm>
              <a:off x="8756350" y="5080875"/>
              <a:ext cx="3109800" cy="2659800"/>
            </a:xfrm>
            <a:prstGeom prst="rect">
              <a:avLst/>
            </a:prstGeom>
            <a:solidFill>
              <a:srgbClr val="A4C2F4"/>
            </a:solidFill>
            <a:ln cap="flat" cmpd="sng" w="76200">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8"/>
            <p:cNvSpPr txBox="1"/>
            <p:nvPr/>
          </p:nvSpPr>
          <p:spPr>
            <a:xfrm>
              <a:off x="8961107" y="6525509"/>
              <a:ext cx="2700300" cy="961800"/>
            </a:xfrm>
            <a:prstGeom prst="rect">
              <a:avLst/>
            </a:prstGeom>
            <a:noFill/>
            <a:ln>
              <a:noFill/>
            </a:ln>
          </p:spPr>
          <p:txBody>
            <a:bodyPr anchorCtr="0" anchor="ctr" bIns="182675" lIns="182675" spcFirstLastPara="1" rIns="182675" wrap="square" tIns="182675">
              <a:noAutofit/>
            </a:bodyPr>
            <a:lstStyle/>
            <a:p>
              <a:pPr indent="0" lvl="0" marL="0" rtl="0" algn="ctr">
                <a:lnSpc>
                  <a:spcPct val="115000"/>
                </a:lnSpc>
                <a:spcBef>
                  <a:spcPts val="1600"/>
                </a:spcBef>
                <a:spcAft>
                  <a:spcPts val="0"/>
                </a:spcAft>
                <a:buNone/>
              </a:pPr>
              <a:r>
                <a:rPr b="1" lang="en" sz="3997">
                  <a:solidFill>
                    <a:srgbClr val="1C4587"/>
                  </a:solidFill>
                  <a:latin typeface="Calibri"/>
                  <a:ea typeface="Calibri"/>
                  <a:cs typeface="Calibri"/>
                  <a:sym typeface="Calibri"/>
                </a:rPr>
                <a:t>PAGE</a:t>
              </a:r>
              <a:endParaRPr b="1" sz="3997">
                <a:solidFill>
                  <a:srgbClr val="1C4587"/>
                </a:solidFill>
                <a:latin typeface="Calibri"/>
                <a:ea typeface="Calibri"/>
                <a:cs typeface="Calibri"/>
                <a:sym typeface="Calibri"/>
              </a:endParaRPr>
            </a:p>
          </p:txBody>
        </p:sp>
      </p:grpSp>
      <p:pic>
        <p:nvPicPr>
          <p:cNvPr id="279" name="Google Shape;279;p68"/>
          <p:cNvPicPr preferRelativeResize="0"/>
          <p:nvPr/>
        </p:nvPicPr>
        <p:blipFill>
          <a:blip r:embed="rId6">
            <a:alphaModFix/>
          </a:blip>
          <a:stretch>
            <a:fillRect/>
          </a:stretch>
        </p:blipFill>
        <p:spPr>
          <a:xfrm>
            <a:off x="920175" y="5758640"/>
            <a:ext cx="1207200" cy="1210563"/>
          </a:xfrm>
          <a:prstGeom prst="rect">
            <a:avLst/>
          </a:prstGeom>
          <a:noFill/>
          <a:ln>
            <a:noFill/>
          </a:ln>
        </p:spPr>
      </p:pic>
      <p:pic>
        <p:nvPicPr>
          <p:cNvPr id="280" name="Google Shape;280;p68"/>
          <p:cNvPicPr preferRelativeResize="0"/>
          <p:nvPr/>
        </p:nvPicPr>
        <p:blipFill>
          <a:blip r:embed="rId7">
            <a:alphaModFix/>
          </a:blip>
          <a:stretch>
            <a:fillRect/>
          </a:stretch>
        </p:blipFill>
        <p:spPr>
          <a:xfrm>
            <a:off x="920175" y="7056958"/>
            <a:ext cx="1207201" cy="1217345"/>
          </a:xfrm>
          <a:prstGeom prst="rect">
            <a:avLst/>
          </a:prstGeom>
          <a:noFill/>
          <a:ln>
            <a:noFill/>
          </a:ln>
        </p:spPr>
      </p:pic>
      <p:sp>
        <p:nvSpPr>
          <p:cNvPr id="281" name="Google Shape;281;p68"/>
          <p:cNvSpPr txBox="1"/>
          <p:nvPr/>
        </p:nvSpPr>
        <p:spPr>
          <a:xfrm>
            <a:off x="645074" y="4829400"/>
            <a:ext cx="1757400" cy="765300"/>
          </a:xfrm>
          <a:prstGeom prst="rect">
            <a:avLst/>
          </a:prstGeom>
          <a:noFill/>
          <a:ln>
            <a:noFill/>
          </a:ln>
        </p:spPr>
        <p:txBody>
          <a:bodyPr anchorCtr="0" anchor="ctr" bIns="182675" lIns="182675" spcFirstLastPara="1" rIns="182675" wrap="square" tIns="182675">
            <a:noAutofit/>
          </a:bodyPr>
          <a:lstStyle/>
          <a:p>
            <a:pPr indent="0" lvl="0" marL="0" rtl="0" algn="ctr">
              <a:lnSpc>
                <a:spcPct val="115000"/>
              </a:lnSpc>
              <a:spcBef>
                <a:spcPts val="1600"/>
              </a:spcBef>
              <a:spcAft>
                <a:spcPts val="0"/>
              </a:spcAft>
              <a:buNone/>
            </a:pPr>
            <a:r>
              <a:rPr b="1" lang="en" sz="3997">
                <a:latin typeface="Calibri"/>
                <a:ea typeface="Calibri"/>
                <a:cs typeface="Calibri"/>
                <a:sym typeface="Calibri"/>
              </a:rPr>
              <a:t>USER</a:t>
            </a:r>
            <a:endParaRPr b="1" sz="3997">
              <a:latin typeface="Calibri"/>
              <a:ea typeface="Calibri"/>
              <a:cs typeface="Calibri"/>
              <a:sym typeface="Calibri"/>
            </a:endParaRPr>
          </a:p>
        </p:txBody>
      </p:sp>
      <p:sp>
        <p:nvSpPr>
          <p:cNvPr id="282" name="Google Shape;282;p68"/>
          <p:cNvSpPr txBox="1"/>
          <p:nvPr/>
        </p:nvSpPr>
        <p:spPr>
          <a:xfrm>
            <a:off x="152400" y="8549600"/>
            <a:ext cx="2797200" cy="765300"/>
          </a:xfrm>
          <a:prstGeom prst="rect">
            <a:avLst/>
          </a:prstGeom>
          <a:noFill/>
          <a:ln>
            <a:noFill/>
          </a:ln>
        </p:spPr>
        <p:txBody>
          <a:bodyPr anchorCtr="0" anchor="ctr" bIns="182675" lIns="182675" spcFirstLastPara="1" rIns="182675" wrap="square" tIns="182675">
            <a:noAutofit/>
          </a:bodyPr>
          <a:lstStyle/>
          <a:p>
            <a:pPr indent="0" lvl="0" marL="0" rtl="0" algn="ctr">
              <a:lnSpc>
                <a:spcPct val="100000"/>
              </a:lnSpc>
              <a:spcBef>
                <a:spcPts val="0"/>
              </a:spcBef>
              <a:spcAft>
                <a:spcPts val="0"/>
              </a:spcAft>
              <a:buNone/>
            </a:pPr>
            <a:r>
              <a:rPr b="1" lang="en" sz="3000">
                <a:latin typeface="Calibri"/>
                <a:ea typeface="Calibri"/>
                <a:cs typeface="Calibri"/>
                <a:sym typeface="Calibri"/>
              </a:rPr>
              <a:t>MESSAGING APP</a:t>
            </a:r>
            <a:endParaRPr b="1" sz="3000">
              <a:latin typeface="Calibri"/>
              <a:ea typeface="Calibri"/>
              <a:cs typeface="Calibri"/>
              <a:sym typeface="Calibri"/>
            </a:endParaRPr>
          </a:p>
        </p:txBody>
      </p:sp>
      <p:sp>
        <p:nvSpPr>
          <p:cNvPr id="283" name="Google Shape;283;p68"/>
          <p:cNvSpPr txBox="1"/>
          <p:nvPr/>
        </p:nvSpPr>
        <p:spPr>
          <a:xfrm>
            <a:off x="11469477" y="8874200"/>
            <a:ext cx="6102600" cy="765300"/>
          </a:xfrm>
          <a:prstGeom prst="rect">
            <a:avLst/>
          </a:prstGeom>
          <a:noFill/>
          <a:ln>
            <a:noFill/>
          </a:ln>
        </p:spPr>
        <p:txBody>
          <a:bodyPr anchorCtr="0" anchor="ctr" bIns="182675" lIns="182675" spcFirstLastPara="1" rIns="182675" wrap="square" tIns="182675">
            <a:noAutofit/>
          </a:bodyPr>
          <a:lstStyle/>
          <a:p>
            <a:pPr indent="0" lvl="0" marL="0" rtl="0" algn="ctr">
              <a:lnSpc>
                <a:spcPct val="115000"/>
              </a:lnSpc>
              <a:spcBef>
                <a:spcPts val="1600"/>
              </a:spcBef>
              <a:spcAft>
                <a:spcPts val="0"/>
              </a:spcAft>
              <a:buNone/>
            </a:pPr>
            <a:r>
              <a:rPr b="1" lang="en" sz="3997">
                <a:latin typeface="Calibri"/>
                <a:ea typeface="Calibri"/>
                <a:cs typeface="Calibri"/>
                <a:sym typeface="Calibri"/>
              </a:rPr>
              <a:t>Platforms</a:t>
            </a:r>
            <a:r>
              <a:rPr b="1" lang="en" sz="3997">
                <a:latin typeface="Calibri"/>
                <a:ea typeface="Calibri"/>
                <a:cs typeface="Calibri"/>
                <a:sym typeface="Calibri"/>
              </a:rPr>
              <a:t> and interfaces</a:t>
            </a:r>
            <a:endParaRPr b="1" sz="3997">
              <a:latin typeface="Calibri"/>
              <a:ea typeface="Calibri"/>
              <a:cs typeface="Calibri"/>
              <a:sym typeface="Calibri"/>
            </a:endParaRPr>
          </a:p>
        </p:txBody>
      </p:sp>
      <p:pic>
        <p:nvPicPr>
          <p:cNvPr id="284" name="Google Shape;284;p68"/>
          <p:cNvPicPr preferRelativeResize="0"/>
          <p:nvPr/>
        </p:nvPicPr>
        <p:blipFill>
          <a:blip r:embed="rId8">
            <a:alphaModFix/>
          </a:blip>
          <a:stretch>
            <a:fillRect/>
          </a:stretch>
        </p:blipFill>
        <p:spPr>
          <a:xfrm>
            <a:off x="10308552" y="4114520"/>
            <a:ext cx="1365825" cy="1363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grpSp>
        <p:nvGrpSpPr>
          <p:cNvPr id="289" name="Google Shape;289;p69"/>
          <p:cNvGrpSpPr/>
          <p:nvPr/>
        </p:nvGrpSpPr>
        <p:grpSpPr>
          <a:xfrm>
            <a:off x="8920650" y="1614225"/>
            <a:ext cx="4367700" cy="5334300"/>
            <a:chOff x="8920650" y="1614225"/>
            <a:chExt cx="4367700" cy="5334300"/>
          </a:xfrm>
        </p:grpSpPr>
        <p:sp>
          <p:nvSpPr>
            <p:cNvPr id="290" name="Google Shape;290;p69"/>
            <p:cNvSpPr/>
            <p:nvPr/>
          </p:nvSpPr>
          <p:spPr>
            <a:xfrm>
              <a:off x="8920650" y="1614225"/>
              <a:ext cx="4367700" cy="5334300"/>
            </a:xfrm>
            <a:prstGeom prst="rect">
              <a:avLst/>
            </a:prstGeom>
            <a:solidFill>
              <a:srgbClr val="B4A7D6"/>
            </a:solidFill>
            <a:ln cap="flat" cmpd="sng" w="76200">
              <a:solidFill>
                <a:srgbClr val="674EA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1" name="Google Shape;291;p69"/>
            <p:cNvPicPr preferRelativeResize="0"/>
            <p:nvPr/>
          </p:nvPicPr>
          <p:blipFill>
            <a:blip r:embed="rId3">
              <a:alphaModFix/>
            </a:blip>
            <a:stretch>
              <a:fillRect/>
            </a:stretch>
          </p:blipFill>
          <p:spPr>
            <a:xfrm>
              <a:off x="9675750" y="1850565"/>
              <a:ext cx="2857500" cy="952500"/>
            </a:xfrm>
            <a:prstGeom prst="rect">
              <a:avLst/>
            </a:prstGeom>
            <a:noFill/>
            <a:ln>
              <a:noFill/>
            </a:ln>
          </p:spPr>
        </p:pic>
      </p:grpSp>
      <p:sp>
        <p:nvSpPr>
          <p:cNvPr id="292" name="Google Shape;292;p69"/>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High-level architecture (2/2)</a:t>
            </a:r>
            <a:endParaRPr sz="4395"/>
          </a:p>
        </p:txBody>
      </p:sp>
      <p:grpSp>
        <p:nvGrpSpPr>
          <p:cNvPr id="293" name="Google Shape;293;p69"/>
          <p:cNvGrpSpPr/>
          <p:nvPr/>
        </p:nvGrpSpPr>
        <p:grpSpPr>
          <a:xfrm>
            <a:off x="7621173" y="4124011"/>
            <a:ext cx="1757400" cy="599100"/>
            <a:chOff x="10938861" y="4300648"/>
            <a:chExt cx="1757400" cy="599100"/>
          </a:xfrm>
        </p:grpSpPr>
        <p:cxnSp>
          <p:nvCxnSpPr>
            <p:cNvPr id="294" name="Google Shape;294;p69"/>
            <p:cNvCxnSpPr>
              <a:endCxn id="295" idx="6"/>
            </p:cNvCxnSpPr>
            <p:nvPr/>
          </p:nvCxnSpPr>
          <p:spPr>
            <a:xfrm flipH="1">
              <a:off x="11557461" y="4594498"/>
              <a:ext cx="1138800" cy="5700"/>
            </a:xfrm>
            <a:prstGeom prst="straightConnector1">
              <a:avLst/>
            </a:prstGeom>
            <a:noFill/>
            <a:ln cap="flat" cmpd="sng" w="76200">
              <a:solidFill>
                <a:srgbClr val="38761D"/>
              </a:solidFill>
              <a:prstDash val="solid"/>
              <a:round/>
              <a:headEnd len="med" w="med" type="none"/>
              <a:tailEnd len="med" w="med" type="none"/>
            </a:ln>
          </p:spPr>
        </p:cxnSp>
        <p:sp>
          <p:nvSpPr>
            <p:cNvPr id="295" name="Google Shape;295;p69"/>
            <p:cNvSpPr/>
            <p:nvPr/>
          </p:nvSpPr>
          <p:spPr>
            <a:xfrm>
              <a:off x="10938861" y="4300648"/>
              <a:ext cx="618600" cy="599100"/>
            </a:xfrm>
            <a:prstGeom prst="ellipse">
              <a:avLst/>
            </a:prstGeom>
            <a:solidFill>
              <a:srgbClr val="B6D7A8"/>
            </a:solidFill>
            <a:ln cap="flat" cmpd="sng" w="7620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69"/>
          <p:cNvGrpSpPr/>
          <p:nvPr/>
        </p:nvGrpSpPr>
        <p:grpSpPr>
          <a:xfrm>
            <a:off x="2972284" y="1759400"/>
            <a:ext cx="3581951" cy="7880100"/>
            <a:chOff x="2972284" y="1759400"/>
            <a:chExt cx="3581951" cy="7880100"/>
          </a:xfrm>
        </p:grpSpPr>
        <p:sp>
          <p:nvSpPr>
            <p:cNvPr id="297" name="Google Shape;297;p69"/>
            <p:cNvSpPr/>
            <p:nvPr/>
          </p:nvSpPr>
          <p:spPr>
            <a:xfrm>
              <a:off x="2972284" y="1759400"/>
              <a:ext cx="3581951" cy="7880100"/>
            </a:xfrm>
            <a:prstGeom prst="rect">
              <a:avLst/>
            </a:prstGeom>
            <a:solidFill>
              <a:srgbClr val="4A86E8"/>
            </a:solidFill>
            <a:ln cap="flat" cmpd="sng" w="76200">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8" name="Google Shape;298;p69"/>
            <p:cNvPicPr preferRelativeResize="0"/>
            <p:nvPr/>
          </p:nvPicPr>
          <p:blipFill>
            <a:blip r:embed="rId4">
              <a:alphaModFix/>
            </a:blip>
            <a:stretch>
              <a:fillRect/>
            </a:stretch>
          </p:blipFill>
          <p:spPr>
            <a:xfrm>
              <a:off x="4211406" y="2139650"/>
              <a:ext cx="1103701" cy="1103701"/>
            </a:xfrm>
            <a:prstGeom prst="rect">
              <a:avLst/>
            </a:prstGeom>
            <a:noFill/>
            <a:ln>
              <a:noFill/>
            </a:ln>
          </p:spPr>
        </p:pic>
      </p:grpSp>
      <p:grpSp>
        <p:nvGrpSpPr>
          <p:cNvPr id="299" name="Google Shape;299;p69"/>
          <p:cNvGrpSpPr/>
          <p:nvPr/>
        </p:nvGrpSpPr>
        <p:grpSpPr>
          <a:xfrm>
            <a:off x="14486703" y="1614225"/>
            <a:ext cx="3540240" cy="3832422"/>
            <a:chOff x="14439028" y="1931400"/>
            <a:chExt cx="3540240" cy="3832422"/>
          </a:xfrm>
        </p:grpSpPr>
        <p:grpSp>
          <p:nvGrpSpPr>
            <p:cNvPr id="300" name="Google Shape;300;p69"/>
            <p:cNvGrpSpPr/>
            <p:nvPr/>
          </p:nvGrpSpPr>
          <p:grpSpPr>
            <a:xfrm>
              <a:off x="14439028" y="1931400"/>
              <a:ext cx="3540240" cy="3832422"/>
              <a:chOff x="14639853" y="1690425"/>
              <a:chExt cx="3540240" cy="3832422"/>
            </a:xfrm>
          </p:grpSpPr>
          <p:grpSp>
            <p:nvGrpSpPr>
              <p:cNvPr id="301" name="Google Shape;301;p69"/>
              <p:cNvGrpSpPr/>
              <p:nvPr/>
            </p:nvGrpSpPr>
            <p:grpSpPr>
              <a:xfrm rot="959510">
                <a:off x="16070922" y="4229781"/>
                <a:ext cx="815099" cy="1204085"/>
                <a:chOff x="14286245" y="4733568"/>
                <a:chExt cx="815100" cy="1204086"/>
              </a:xfrm>
            </p:grpSpPr>
            <p:cxnSp>
              <p:nvCxnSpPr>
                <p:cNvPr id="302" name="Google Shape;302;p69"/>
                <p:cNvCxnSpPr>
                  <a:stCxn id="303" idx="1"/>
                  <a:endCxn id="304" idx="1"/>
                </p:cNvCxnSpPr>
                <p:nvPr/>
              </p:nvCxnSpPr>
              <p:spPr>
                <a:xfrm flipH="1" rot="-931447">
                  <a:off x="14512493" y="4724751"/>
                  <a:ext cx="11209" cy="533934"/>
                </a:xfrm>
                <a:prstGeom prst="straightConnector1">
                  <a:avLst/>
                </a:prstGeom>
                <a:noFill/>
                <a:ln cap="flat" cmpd="sng" w="76200">
                  <a:solidFill>
                    <a:srgbClr val="666666"/>
                  </a:solidFill>
                  <a:prstDash val="solid"/>
                  <a:round/>
                  <a:headEnd len="med" w="med" type="none"/>
                  <a:tailEnd len="med" w="med" type="none"/>
                </a:ln>
              </p:spPr>
            </p:cxnSp>
            <p:sp>
              <p:nvSpPr>
                <p:cNvPr id="304" name="Google Shape;304;p69"/>
                <p:cNvSpPr/>
                <p:nvPr/>
              </p:nvSpPr>
              <p:spPr>
                <a:xfrm rot="1513398">
                  <a:off x="14384395" y="5235150"/>
                  <a:ext cx="618800" cy="599208"/>
                </a:xfrm>
                <a:prstGeom prst="ellipse">
                  <a:avLst/>
                </a:prstGeom>
                <a:solidFill>
                  <a:srgbClr val="CCCCCC"/>
                </a:solidFill>
                <a:ln cap="flat" cmpd="sng" w="7620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69"/>
              <p:cNvSpPr/>
              <p:nvPr/>
            </p:nvSpPr>
            <p:spPr>
              <a:xfrm>
                <a:off x="14639853" y="1690425"/>
                <a:ext cx="3540240" cy="2498148"/>
              </a:xfrm>
              <a:prstGeom prst="cloud">
                <a:avLst/>
              </a:prstGeom>
              <a:solidFill>
                <a:srgbClr val="B7B7B7"/>
              </a:solidFill>
              <a:ln cap="flat" cmpd="sng" w="7620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 name="Google Shape;305;p69"/>
            <p:cNvSpPr txBox="1"/>
            <p:nvPr/>
          </p:nvSpPr>
          <p:spPr>
            <a:xfrm>
              <a:off x="14705075" y="2547175"/>
              <a:ext cx="3035400" cy="1296900"/>
            </a:xfrm>
            <a:prstGeom prst="rect">
              <a:avLst/>
            </a:prstGeom>
            <a:noFill/>
            <a:ln>
              <a:noFill/>
            </a:ln>
          </p:spPr>
          <p:txBody>
            <a:bodyPr anchorCtr="0" anchor="ctr" bIns="182675" lIns="182675" spcFirstLastPara="1" rIns="182675" wrap="square" tIns="182675">
              <a:noAutofit/>
            </a:bodyPr>
            <a:lstStyle/>
            <a:p>
              <a:pPr indent="0" lvl="0" marL="0" rtl="0" algn="ctr">
                <a:lnSpc>
                  <a:spcPct val="100000"/>
                </a:lnSpc>
                <a:spcBef>
                  <a:spcPts val="0"/>
                </a:spcBef>
                <a:spcAft>
                  <a:spcPts val="0"/>
                </a:spcAft>
                <a:buNone/>
              </a:pPr>
              <a:r>
                <a:rPr b="1" lang="en" sz="2800">
                  <a:solidFill>
                    <a:schemeClr val="dk2"/>
                  </a:solidFill>
                  <a:latin typeface="Calibri"/>
                  <a:ea typeface="Calibri"/>
                  <a:cs typeface="Calibri"/>
                  <a:sym typeface="Calibri"/>
                </a:rPr>
                <a:t>COINMARKETCAP</a:t>
              </a:r>
              <a:endParaRPr b="1" sz="2800">
                <a:solidFill>
                  <a:schemeClr val="dk2"/>
                </a:solidFill>
                <a:latin typeface="Calibri"/>
                <a:ea typeface="Calibri"/>
                <a:cs typeface="Calibri"/>
                <a:sym typeface="Calibri"/>
              </a:endParaRPr>
            </a:p>
            <a:p>
              <a:pPr indent="0" lvl="0" marL="0" rtl="0" algn="ctr">
                <a:lnSpc>
                  <a:spcPct val="100000"/>
                </a:lnSpc>
                <a:spcBef>
                  <a:spcPts val="0"/>
                </a:spcBef>
                <a:spcAft>
                  <a:spcPts val="0"/>
                </a:spcAft>
                <a:buNone/>
              </a:pPr>
              <a:r>
                <a:rPr b="1" lang="en" sz="2800">
                  <a:solidFill>
                    <a:schemeClr val="dk2"/>
                  </a:solidFill>
                  <a:latin typeface="Calibri"/>
                  <a:ea typeface="Calibri"/>
                  <a:cs typeface="Calibri"/>
                  <a:sym typeface="Calibri"/>
                </a:rPr>
                <a:t>API</a:t>
              </a:r>
              <a:endParaRPr b="1" sz="2800">
                <a:solidFill>
                  <a:schemeClr val="dk2"/>
                </a:solidFill>
                <a:latin typeface="Calibri"/>
                <a:ea typeface="Calibri"/>
                <a:cs typeface="Calibri"/>
                <a:sym typeface="Calibri"/>
              </a:endParaRPr>
            </a:p>
          </p:txBody>
        </p:sp>
      </p:grpSp>
      <p:grpSp>
        <p:nvGrpSpPr>
          <p:cNvPr id="306" name="Google Shape;306;p69"/>
          <p:cNvGrpSpPr/>
          <p:nvPr/>
        </p:nvGrpSpPr>
        <p:grpSpPr>
          <a:xfrm>
            <a:off x="9405450" y="3621800"/>
            <a:ext cx="3647325" cy="2659800"/>
            <a:chOff x="8414950" y="5080875"/>
            <a:chExt cx="3647325" cy="2659800"/>
          </a:xfrm>
        </p:grpSpPr>
        <p:grpSp>
          <p:nvGrpSpPr>
            <p:cNvPr id="307" name="Google Shape;307;p69"/>
            <p:cNvGrpSpPr/>
            <p:nvPr/>
          </p:nvGrpSpPr>
          <p:grpSpPr>
            <a:xfrm>
              <a:off x="8414950" y="5080875"/>
              <a:ext cx="3647325" cy="2659800"/>
              <a:chOff x="8414950" y="5080875"/>
              <a:chExt cx="3647325" cy="2659800"/>
            </a:xfrm>
          </p:grpSpPr>
          <p:sp>
            <p:nvSpPr>
              <p:cNvPr id="308" name="Google Shape;308;p69"/>
              <p:cNvSpPr/>
              <p:nvPr/>
            </p:nvSpPr>
            <p:spPr>
              <a:xfrm>
                <a:off x="8414950" y="5080875"/>
                <a:ext cx="3451200" cy="2659800"/>
              </a:xfrm>
              <a:prstGeom prst="rect">
                <a:avLst/>
              </a:prstGeom>
              <a:solidFill>
                <a:srgbClr val="B6D7A8"/>
              </a:solidFill>
              <a:ln cap="flat" cmpd="sng" w="7620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69"/>
              <p:cNvSpPr txBox="1"/>
              <p:nvPr/>
            </p:nvSpPr>
            <p:spPr>
              <a:xfrm>
                <a:off x="10143175" y="6645325"/>
                <a:ext cx="1919100" cy="961800"/>
              </a:xfrm>
              <a:prstGeom prst="rect">
                <a:avLst/>
              </a:prstGeom>
              <a:noFill/>
              <a:ln>
                <a:noFill/>
              </a:ln>
            </p:spPr>
            <p:txBody>
              <a:bodyPr anchorCtr="0" anchor="ctr" bIns="182675" lIns="182675" spcFirstLastPara="1" rIns="182675" wrap="square" tIns="182675">
                <a:noAutofit/>
              </a:bodyPr>
              <a:lstStyle/>
              <a:p>
                <a:pPr indent="0" lvl="0" marL="0" rtl="0" algn="ctr">
                  <a:lnSpc>
                    <a:spcPct val="115000"/>
                  </a:lnSpc>
                  <a:spcBef>
                    <a:spcPts val="1600"/>
                  </a:spcBef>
                  <a:spcAft>
                    <a:spcPts val="0"/>
                  </a:spcAft>
                  <a:buNone/>
                </a:pPr>
                <a:r>
                  <a:rPr b="1" lang="en" sz="3997">
                    <a:solidFill>
                      <a:srgbClr val="38761D"/>
                    </a:solidFill>
                    <a:latin typeface="Calibri"/>
                    <a:ea typeface="Calibri"/>
                    <a:cs typeface="Calibri"/>
                    <a:sym typeface="Calibri"/>
                  </a:rPr>
                  <a:t>BOT</a:t>
                </a:r>
                <a:endParaRPr b="1" sz="3997">
                  <a:solidFill>
                    <a:srgbClr val="38761D"/>
                  </a:solidFill>
                  <a:latin typeface="Calibri"/>
                  <a:ea typeface="Calibri"/>
                  <a:cs typeface="Calibri"/>
                  <a:sym typeface="Calibri"/>
                </a:endParaRPr>
              </a:p>
            </p:txBody>
          </p:sp>
        </p:grpSp>
        <p:pic>
          <p:nvPicPr>
            <p:cNvPr id="310" name="Google Shape;310;p69"/>
            <p:cNvPicPr preferRelativeResize="0"/>
            <p:nvPr/>
          </p:nvPicPr>
          <p:blipFill>
            <a:blip r:embed="rId5">
              <a:alphaModFix/>
            </a:blip>
            <a:stretch>
              <a:fillRect/>
            </a:stretch>
          </p:blipFill>
          <p:spPr>
            <a:xfrm>
              <a:off x="9318052" y="5573595"/>
              <a:ext cx="1365825" cy="1363925"/>
            </a:xfrm>
            <a:prstGeom prst="rect">
              <a:avLst/>
            </a:prstGeom>
            <a:noFill/>
            <a:ln>
              <a:noFill/>
            </a:ln>
          </p:spPr>
        </p:pic>
      </p:grpSp>
      <p:grpSp>
        <p:nvGrpSpPr>
          <p:cNvPr id="311" name="Google Shape;311;p69"/>
          <p:cNvGrpSpPr/>
          <p:nvPr/>
        </p:nvGrpSpPr>
        <p:grpSpPr>
          <a:xfrm>
            <a:off x="6554236" y="5399911"/>
            <a:ext cx="1657200" cy="599100"/>
            <a:chOff x="10609473" y="3840673"/>
            <a:chExt cx="1657200" cy="599100"/>
          </a:xfrm>
        </p:grpSpPr>
        <p:cxnSp>
          <p:nvCxnSpPr>
            <p:cNvPr id="312" name="Google Shape;312;p69"/>
            <p:cNvCxnSpPr>
              <a:stCxn id="313" idx="2"/>
              <a:endCxn id="297" idx="3"/>
            </p:cNvCxnSpPr>
            <p:nvPr/>
          </p:nvCxnSpPr>
          <p:spPr>
            <a:xfrm rot="10800000">
              <a:off x="10609473" y="4140223"/>
              <a:ext cx="1038600" cy="0"/>
            </a:xfrm>
            <a:prstGeom prst="straightConnector1">
              <a:avLst/>
            </a:prstGeom>
            <a:noFill/>
            <a:ln cap="flat" cmpd="sng" w="76200">
              <a:solidFill>
                <a:srgbClr val="1C4587"/>
              </a:solidFill>
              <a:prstDash val="solid"/>
              <a:round/>
              <a:headEnd len="med" w="med" type="none"/>
              <a:tailEnd len="med" w="med" type="none"/>
            </a:ln>
          </p:spPr>
        </p:cxnSp>
        <p:sp>
          <p:nvSpPr>
            <p:cNvPr id="313" name="Google Shape;313;p69"/>
            <p:cNvSpPr/>
            <p:nvPr/>
          </p:nvSpPr>
          <p:spPr>
            <a:xfrm>
              <a:off x="11648073" y="3840673"/>
              <a:ext cx="618600" cy="599100"/>
            </a:xfrm>
            <a:prstGeom prst="ellipse">
              <a:avLst/>
            </a:prstGeom>
            <a:solidFill>
              <a:srgbClr val="A2C4C9"/>
            </a:solidFill>
            <a:ln cap="flat" cmpd="sng" w="76200">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69"/>
          <p:cNvGrpSpPr/>
          <p:nvPr/>
        </p:nvGrpSpPr>
        <p:grpSpPr>
          <a:xfrm>
            <a:off x="3674911" y="6664414"/>
            <a:ext cx="2023858" cy="2017192"/>
            <a:chOff x="8756350" y="5080875"/>
            <a:chExt cx="3109800" cy="2659800"/>
          </a:xfrm>
        </p:grpSpPr>
        <p:sp>
          <p:nvSpPr>
            <p:cNvPr id="315" name="Google Shape;315;p69"/>
            <p:cNvSpPr/>
            <p:nvPr/>
          </p:nvSpPr>
          <p:spPr>
            <a:xfrm>
              <a:off x="8756350" y="5080875"/>
              <a:ext cx="3109800" cy="2659800"/>
            </a:xfrm>
            <a:prstGeom prst="rect">
              <a:avLst/>
            </a:prstGeom>
            <a:solidFill>
              <a:srgbClr val="A4C2F4"/>
            </a:solidFill>
            <a:ln cap="flat" cmpd="sng" w="76200">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69"/>
            <p:cNvSpPr txBox="1"/>
            <p:nvPr/>
          </p:nvSpPr>
          <p:spPr>
            <a:xfrm>
              <a:off x="8961107" y="6525509"/>
              <a:ext cx="2700300" cy="961800"/>
            </a:xfrm>
            <a:prstGeom prst="rect">
              <a:avLst/>
            </a:prstGeom>
            <a:noFill/>
            <a:ln>
              <a:noFill/>
            </a:ln>
          </p:spPr>
          <p:txBody>
            <a:bodyPr anchorCtr="0" anchor="ctr" bIns="182675" lIns="182675" spcFirstLastPara="1" rIns="182675" wrap="square" tIns="182675">
              <a:noAutofit/>
            </a:bodyPr>
            <a:lstStyle/>
            <a:p>
              <a:pPr indent="0" lvl="0" marL="0" rtl="0" algn="ctr">
                <a:lnSpc>
                  <a:spcPct val="115000"/>
                </a:lnSpc>
                <a:spcBef>
                  <a:spcPts val="1600"/>
                </a:spcBef>
                <a:spcAft>
                  <a:spcPts val="0"/>
                </a:spcAft>
                <a:buNone/>
              </a:pPr>
              <a:r>
                <a:rPr b="1" lang="en" sz="3997">
                  <a:solidFill>
                    <a:srgbClr val="1C4587"/>
                  </a:solidFill>
                  <a:latin typeface="Calibri"/>
                  <a:ea typeface="Calibri"/>
                  <a:cs typeface="Calibri"/>
                  <a:sym typeface="Calibri"/>
                </a:rPr>
                <a:t>PAGE</a:t>
              </a:r>
              <a:endParaRPr b="1" sz="3997">
                <a:solidFill>
                  <a:srgbClr val="1C4587"/>
                </a:solidFill>
                <a:latin typeface="Calibri"/>
                <a:ea typeface="Calibri"/>
                <a:cs typeface="Calibri"/>
                <a:sym typeface="Calibri"/>
              </a:endParaRPr>
            </a:p>
          </p:txBody>
        </p:sp>
      </p:grpSp>
      <p:pic>
        <p:nvPicPr>
          <p:cNvPr id="317" name="Google Shape;317;p69"/>
          <p:cNvPicPr preferRelativeResize="0"/>
          <p:nvPr/>
        </p:nvPicPr>
        <p:blipFill>
          <a:blip r:embed="rId6">
            <a:alphaModFix/>
          </a:blip>
          <a:stretch>
            <a:fillRect/>
          </a:stretch>
        </p:blipFill>
        <p:spPr>
          <a:xfrm>
            <a:off x="920175" y="5758640"/>
            <a:ext cx="1207200" cy="1210563"/>
          </a:xfrm>
          <a:prstGeom prst="rect">
            <a:avLst/>
          </a:prstGeom>
          <a:noFill/>
          <a:ln>
            <a:noFill/>
          </a:ln>
        </p:spPr>
      </p:pic>
      <p:grpSp>
        <p:nvGrpSpPr>
          <p:cNvPr id="318" name="Google Shape;318;p69"/>
          <p:cNvGrpSpPr/>
          <p:nvPr/>
        </p:nvGrpSpPr>
        <p:grpSpPr>
          <a:xfrm>
            <a:off x="2127376" y="4423414"/>
            <a:ext cx="13839074" cy="3249716"/>
            <a:chOff x="2127376" y="4423414"/>
            <a:chExt cx="13839074" cy="3249716"/>
          </a:xfrm>
        </p:grpSpPr>
        <p:cxnSp>
          <p:nvCxnSpPr>
            <p:cNvPr id="319" name="Google Shape;319;p69"/>
            <p:cNvCxnSpPr>
              <a:stCxn id="308" idx="3"/>
              <a:endCxn id="304" idx="3"/>
            </p:cNvCxnSpPr>
            <p:nvPr/>
          </p:nvCxnSpPr>
          <p:spPr>
            <a:xfrm>
              <a:off x="12856650" y="4951700"/>
              <a:ext cx="3109800" cy="10500"/>
            </a:xfrm>
            <a:prstGeom prst="straightConnector1">
              <a:avLst/>
            </a:prstGeom>
            <a:noFill/>
            <a:ln cap="flat" cmpd="sng" w="76200">
              <a:solidFill>
                <a:srgbClr val="000000"/>
              </a:solidFill>
              <a:prstDash val="solid"/>
              <a:round/>
              <a:headEnd len="med" w="med" type="none"/>
              <a:tailEnd len="med" w="med" type="triangle"/>
            </a:ln>
          </p:spPr>
        </p:cxnSp>
        <p:cxnSp>
          <p:nvCxnSpPr>
            <p:cNvPr id="320" name="Google Shape;320;p69"/>
            <p:cNvCxnSpPr>
              <a:stCxn id="315" idx="0"/>
              <a:endCxn id="295" idx="2"/>
            </p:cNvCxnSpPr>
            <p:nvPr/>
          </p:nvCxnSpPr>
          <p:spPr>
            <a:xfrm rot="-5400000">
              <a:off x="5033490" y="4076764"/>
              <a:ext cx="2241000" cy="2934300"/>
            </a:xfrm>
            <a:prstGeom prst="bentConnector2">
              <a:avLst/>
            </a:prstGeom>
            <a:noFill/>
            <a:ln cap="flat" cmpd="sng" w="76200">
              <a:solidFill>
                <a:srgbClr val="000000"/>
              </a:solidFill>
              <a:prstDash val="solid"/>
              <a:round/>
              <a:headEnd len="med" w="med" type="none"/>
              <a:tailEnd len="med" w="med" type="triangle"/>
            </a:ln>
          </p:spPr>
        </p:cxnSp>
        <p:cxnSp>
          <p:nvCxnSpPr>
            <p:cNvPr id="321" name="Google Shape;321;p69"/>
            <p:cNvCxnSpPr>
              <a:stCxn id="322" idx="3"/>
              <a:endCxn id="315" idx="1"/>
            </p:cNvCxnSpPr>
            <p:nvPr/>
          </p:nvCxnSpPr>
          <p:spPr>
            <a:xfrm>
              <a:off x="2127376" y="7665630"/>
              <a:ext cx="1547400" cy="7500"/>
            </a:xfrm>
            <a:prstGeom prst="straightConnector1">
              <a:avLst/>
            </a:prstGeom>
            <a:noFill/>
            <a:ln cap="flat" cmpd="sng" w="76200">
              <a:solidFill>
                <a:srgbClr val="000000"/>
              </a:solidFill>
              <a:prstDash val="solid"/>
              <a:round/>
              <a:headEnd len="med" w="med" type="none"/>
              <a:tailEnd len="med" w="med" type="triangle"/>
            </a:ln>
          </p:spPr>
        </p:cxnSp>
      </p:grpSp>
      <p:pic>
        <p:nvPicPr>
          <p:cNvPr id="322" name="Google Shape;322;p69"/>
          <p:cNvPicPr preferRelativeResize="0"/>
          <p:nvPr/>
        </p:nvPicPr>
        <p:blipFill>
          <a:blip r:embed="rId7">
            <a:alphaModFix/>
          </a:blip>
          <a:stretch>
            <a:fillRect/>
          </a:stretch>
        </p:blipFill>
        <p:spPr>
          <a:xfrm>
            <a:off x="920175" y="7056958"/>
            <a:ext cx="1207201" cy="1217345"/>
          </a:xfrm>
          <a:prstGeom prst="rect">
            <a:avLst/>
          </a:prstGeom>
          <a:noFill/>
          <a:ln>
            <a:noFill/>
          </a:ln>
        </p:spPr>
      </p:pic>
      <p:grpSp>
        <p:nvGrpSpPr>
          <p:cNvPr id="323" name="Google Shape;323;p69"/>
          <p:cNvGrpSpPr/>
          <p:nvPr/>
        </p:nvGrpSpPr>
        <p:grpSpPr>
          <a:xfrm>
            <a:off x="2289325" y="4951786"/>
            <a:ext cx="13600787" cy="2729839"/>
            <a:chOff x="2289325" y="5027986"/>
            <a:chExt cx="13600787" cy="2729839"/>
          </a:xfrm>
        </p:grpSpPr>
        <p:cxnSp>
          <p:nvCxnSpPr>
            <p:cNvPr id="324" name="Google Shape;324;p69"/>
            <p:cNvCxnSpPr/>
            <p:nvPr/>
          </p:nvCxnSpPr>
          <p:spPr>
            <a:xfrm rot="10800000">
              <a:off x="8211436" y="5699461"/>
              <a:ext cx="1207200" cy="24000"/>
            </a:xfrm>
            <a:prstGeom prst="straightConnector1">
              <a:avLst/>
            </a:prstGeom>
            <a:noFill/>
            <a:ln cap="flat" cmpd="sng" w="76200">
              <a:solidFill>
                <a:srgbClr val="000000"/>
              </a:solidFill>
              <a:prstDash val="solid"/>
              <a:round/>
              <a:headEnd len="med" w="med" type="none"/>
              <a:tailEnd len="med" w="med" type="triangle"/>
            </a:ln>
          </p:spPr>
        </p:cxnSp>
        <p:cxnSp>
          <p:nvCxnSpPr>
            <p:cNvPr id="325" name="Google Shape;325;p69"/>
            <p:cNvCxnSpPr/>
            <p:nvPr/>
          </p:nvCxnSpPr>
          <p:spPr>
            <a:xfrm rot="10800000">
              <a:off x="12780312" y="5027986"/>
              <a:ext cx="3109800" cy="10500"/>
            </a:xfrm>
            <a:prstGeom prst="straightConnector1">
              <a:avLst/>
            </a:prstGeom>
            <a:noFill/>
            <a:ln cap="flat" cmpd="sng" w="76200">
              <a:solidFill>
                <a:srgbClr val="000000"/>
              </a:solidFill>
              <a:prstDash val="solid"/>
              <a:round/>
              <a:headEnd len="med" w="med" type="none"/>
              <a:tailEnd len="med" w="med" type="triangle"/>
            </a:ln>
          </p:spPr>
        </p:cxnSp>
        <p:cxnSp>
          <p:nvCxnSpPr>
            <p:cNvPr id="326" name="Google Shape;326;p69"/>
            <p:cNvCxnSpPr/>
            <p:nvPr/>
          </p:nvCxnSpPr>
          <p:spPr>
            <a:xfrm flipH="1">
              <a:off x="2289325" y="5779625"/>
              <a:ext cx="4255200" cy="1978200"/>
            </a:xfrm>
            <a:prstGeom prst="bentConnector3">
              <a:avLst>
                <a:gd fmla="val 50000" name="adj1"/>
              </a:avLst>
            </a:prstGeom>
            <a:noFill/>
            <a:ln cap="flat" cmpd="sng" w="76200">
              <a:solidFill>
                <a:srgbClr val="000000"/>
              </a:solidFill>
              <a:prstDash val="solid"/>
              <a:round/>
              <a:headEnd len="med" w="med" type="none"/>
              <a:tailEnd len="med" w="med" type="triangle"/>
            </a:ln>
          </p:spPr>
        </p:cxnSp>
      </p:grpSp>
      <p:sp>
        <p:nvSpPr>
          <p:cNvPr id="327" name="Google Shape;327;p69"/>
          <p:cNvSpPr txBox="1"/>
          <p:nvPr/>
        </p:nvSpPr>
        <p:spPr>
          <a:xfrm>
            <a:off x="11509652" y="8874200"/>
            <a:ext cx="6102600" cy="765300"/>
          </a:xfrm>
          <a:prstGeom prst="rect">
            <a:avLst/>
          </a:prstGeom>
          <a:noFill/>
          <a:ln>
            <a:noFill/>
          </a:ln>
        </p:spPr>
        <p:txBody>
          <a:bodyPr anchorCtr="0" anchor="ctr" bIns="182675" lIns="182675" spcFirstLastPara="1" rIns="182675" wrap="square" tIns="182675">
            <a:noAutofit/>
          </a:bodyPr>
          <a:lstStyle/>
          <a:p>
            <a:pPr indent="0" lvl="0" marL="0" rtl="0" algn="ctr">
              <a:lnSpc>
                <a:spcPct val="100000"/>
              </a:lnSpc>
              <a:spcBef>
                <a:spcPts val="0"/>
              </a:spcBef>
              <a:spcAft>
                <a:spcPts val="0"/>
              </a:spcAft>
              <a:buNone/>
            </a:pPr>
            <a:r>
              <a:rPr b="1" lang="en" sz="3997">
                <a:latin typeface="Calibri"/>
                <a:ea typeface="Calibri"/>
                <a:cs typeface="Calibri"/>
                <a:sym typeface="Calibri"/>
              </a:rPr>
              <a:t>Communications flow</a:t>
            </a:r>
            <a:endParaRPr b="1" sz="3997">
              <a:latin typeface="Calibri"/>
              <a:ea typeface="Calibri"/>
              <a:cs typeface="Calibri"/>
              <a:sym typeface="Calibri"/>
            </a:endParaRPr>
          </a:p>
          <a:p>
            <a:pPr indent="0" lvl="0" marL="0" rtl="0" algn="ctr">
              <a:lnSpc>
                <a:spcPct val="100000"/>
              </a:lnSpc>
              <a:spcBef>
                <a:spcPts val="0"/>
              </a:spcBef>
              <a:spcAft>
                <a:spcPts val="0"/>
              </a:spcAft>
              <a:buNone/>
            </a:pPr>
            <a:r>
              <a:rPr b="1" lang="en" sz="3997">
                <a:latin typeface="Calibri"/>
                <a:ea typeface="Calibri"/>
                <a:cs typeface="Calibri"/>
                <a:sym typeface="Calibri"/>
              </a:rPr>
              <a:t>and contents</a:t>
            </a:r>
            <a:endParaRPr b="1" sz="3997">
              <a:latin typeface="Calibri"/>
              <a:ea typeface="Calibri"/>
              <a:cs typeface="Calibri"/>
              <a:sym typeface="Calibri"/>
            </a:endParaRPr>
          </a:p>
        </p:txBody>
      </p:sp>
      <p:grpSp>
        <p:nvGrpSpPr>
          <p:cNvPr id="328" name="Google Shape;328;p69"/>
          <p:cNvGrpSpPr/>
          <p:nvPr/>
        </p:nvGrpSpPr>
        <p:grpSpPr>
          <a:xfrm>
            <a:off x="1000526" y="3492913"/>
            <a:ext cx="15011525" cy="5546688"/>
            <a:chOff x="1000526" y="3492913"/>
            <a:chExt cx="15011525" cy="5546688"/>
          </a:xfrm>
        </p:grpSpPr>
        <p:sp>
          <p:nvSpPr>
            <p:cNvPr id="329" name="Google Shape;329;p69"/>
            <p:cNvSpPr txBox="1"/>
            <p:nvPr/>
          </p:nvSpPr>
          <p:spPr>
            <a:xfrm>
              <a:off x="1000526" y="8274300"/>
              <a:ext cx="2902200" cy="765300"/>
            </a:xfrm>
            <a:prstGeom prst="rect">
              <a:avLst/>
            </a:prstGeom>
            <a:noFill/>
            <a:ln>
              <a:noFill/>
            </a:ln>
          </p:spPr>
          <p:txBody>
            <a:bodyPr anchorCtr="0" anchor="ctr" bIns="182675" lIns="182675" spcFirstLastPara="1" rIns="182675" wrap="square" tIns="182675">
              <a:noAutofit/>
            </a:bodyPr>
            <a:lstStyle/>
            <a:p>
              <a:pPr indent="0" lvl="0" marL="0" rtl="0" algn="ctr">
                <a:lnSpc>
                  <a:spcPct val="100000"/>
                </a:lnSpc>
                <a:spcBef>
                  <a:spcPts val="0"/>
                </a:spcBef>
                <a:spcAft>
                  <a:spcPts val="0"/>
                </a:spcAft>
                <a:buNone/>
              </a:pPr>
              <a:r>
                <a:rPr b="1" lang="en" sz="2400">
                  <a:latin typeface="Calibri"/>
                  <a:ea typeface="Calibri"/>
                  <a:cs typeface="Calibri"/>
                  <a:sym typeface="Calibri"/>
                </a:rPr>
                <a:t>Text question in</a:t>
              </a:r>
              <a:endParaRPr b="1" sz="2400">
                <a:latin typeface="Calibri"/>
                <a:ea typeface="Calibri"/>
                <a:cs typeface="Calibri"/>
                <a:sym typeface="Calibri"/>
              </a:endParaRPr>
            </a:p>
            <a:p>
              <a:pPr indent="0" lvl="0" marL="0" rtl="0" algn="ctr">
                <a:lnSpc>
                  <a:spcPct val="100000"/>
                </a:lnSpc>
                <a:spcBef>
                  <a:spcPts val="0"/>
                </a:spcBef>
                <a:spcAft>
                  <a:spcPts val="0"/>
                </a:spcAft>
                <a:buNone/>
              </a:pPr>
              <a:r>
                <a:rPr b="1" lang="en" sz="2400">
                  <a:latin typeface="Calibri"/>
                  <a:ea typeface="Calibri"/>
                  <a:cs typeface="Calibri"/>
                  <a:sym typeface="Calibri"/>
                </a:rPr>
                <a:t>natural language</a:t>
              </a:r>
              <a:endParaRPr b="1" sz="2400">
                <a:latin typeface="Calibri"/>
                <a:ea typeface="Calibri"/>
                <a:cs typeface="Calibri"/>
                <a:sym typeface="Calibri"/>
              </a:endParaRPr>
            </a:p>
          </p:txBody>
        </p:sp>
        <p:sp>
          <p:nvSpPr>
            <p:cNvPr id="330" name="Google Shape;330;p69"/>
            <p:cNvSpPr txBox="1"/>
            <p:nvPr/>
          </p:nvSpPr>
          <p:spPr>
            <a:xfrm>
              <a:off x="4743901" y="3492913"/>
              <a:ext cx="2902200" cy="765300"/>
            </a:xfrm>
            <a:prstGeom prst="rect">
              <a:avLst/>
            </a:prstGeom>
            <a:noFill/>
            <a:ln>
              <a:noFill/>
            </a:ln>
          </p:spPr>
          <p:txBody>
            <a:bodyPr anchorCtr="0" anchor="ctr" bIns="182675" lIns="182675" spcFirstLastPara="1" rIns="182675" wrap="square" tIns="182675">
              <a:noAutofit/>
            </a:bodyPr>
            <a:lstStyle/>
            <a:p>
              <a:pPr indent="0" lvl="0" marL="0" rtl="0" algn="ctr">
                <a:lnSpc>
                  <a:spcPct val="100000"/>
                </a:lnSpc>
                <a:spcBef>
                  <a:spcPts val="0"/>
                </a:spcBef>
                <a:spcAft>
                  <a:spcPts val="0"/>
                </a:spcAft>
                <a:buNone/>
              </a:pPr>
              <a:r>
                <a:rPr b="1" lang="en" sz="2400">
                  <a:latin typeface="Calibri"/>
                  <a:ea typeface="Calibri"/>
                  <a:cs typeface="Calibri"/>
                  <a:sym typeface="Calibri"/>
                </a:rPr>
                <a:t>Page Event</a:t>
              </a:r>
              <a:endParaRPr b="1" sz="2400">
                <a:latin typeface="Calibri"/>
                <a:ea typeface="Calibri"/>
                <a:cs typeface="Calibri"/>
                <a:sym typeface="Calibri"/>
              </a:endParaRPr>
            </a:p>
            <a:p>
              <a:pPr indent="0" lvl="0" marL="0" rtl="0" algn="ctr">
                <a:lnSpc>
                  <a:spcPct val="100000"/>
                </a:lnSpc>
                <a:spcBef>
                  <a:spcPts val="0"/>
                </a:spcBef>
                <a:spcAft>
                  <a:spcPts val="0"/>
                </a:spcAft>
                <a:buNone/>
              </a:pPr>
              <a:r>
                <a:rPr b="1" lang="en" sz="2400">
                  <a:latin typeface="Calibri"/>
                  <a:ea typeface="Calibri"/>
                  <a:cs typeface="Calibri"/>
                  <a:sym typeface="Calibri"/>
                </a:rPr>
                <a:t>JSON message</a:t>
              </a:r>
              <a:endParaRPr b="1" sz="2400">
                <a:latin typeface="Calibri"/>
                <a:ea typeface="Calibri"/>
                <a:cs typeface="Calibri"/>
                <a:sym typeface="Calibri"/>
              </a:endParaRPr>
            </a:p>
          </p:txBody>
        </p:sp>
        <p:sp>
          <p:nvSpPr>
            <p:cNvPr id="331" name="Google Shape;331;p69"/>
            <p:cNvSpPr txBox="1"/>
            <p:nvPr/>
          </p:nvSpPr>
          <p:spPr>
            <a:xfrm>
              <a:off x="13109851" y="5233688"/>
              <a:ext cx="2902200" cy="765300"/>
            </a:xfrm>
            <a:prstGeom prst="rect">
              <a:avLst/>
            </a:prstGeom>
            <a:noFill/>
            <a:ln>
              <a:noFill/>
            </a:ln>
          </p:spPr>
          <p:txBody>
            <a:bodyPr anchorCtr="0" anchor="ctr" bIns="182675" lIns="182675" spcFirstLastPara="1" rIns="182675" wrap="square" tIns="182675">
              <a:noAutofit/>
            </a:bodyPr>
            <a:lstStyle/>
            <a:p>
              <a:pPr indent="0" lvl="0" marL="0" rtl="0" algn="ctr">
                <a:lnSpc>
                  <a:spcPct val="100000"/>
                </a:lnSpc>
                <a:spcBef>
                  <a:spcPts val="0"/>
                </a:spcBef>
                <a:spcAft>
                  <a:spcPts val="0"/>
                </a:spcAft>
                <a:buNone/>
              </a:pPr>
              <a:r>
                <a:rPr b="1" lang="en" sz="2400">
                  <a:latin typeface="Calibri"/>
                  <a:ea typeface="Calibri"/>
                  <a:cs typeface="Calibri"/>
                  <a:sym typeface="Calibri"/>
                </a:rPr>
                <a:t>Request</a:t>
              </a:r>
              <a:endParaRPr b="1" sz="2400">
                <a:latin typeface="Calibri"/>
                <a:ea typeface="Calibri"/>
                <a:cs typeface="Calibri"/>
                <a:sym typeface="Calibri"/>
              </a:endParaRPr>
            </a:p>
            <a:p>
              <a:pPr indent="0" lvl="0" marL="0" rtl="0" algn="ctr">
                <a:lnSpc>
                  <a:spcPct val="100000"/>
                </a:lnSpc>
                <a:spcBef>
                  <a:spcPts val="0"/>
                </a:spcBef>
                <a:spcAft>
                  <a:spcPts val="0"/>
                </a:spcAft>
                <a:buNone/>
              </a:pPr>
              <a:r>
                <a:rPr b="1" lang="en" sz="2400">
                  <a:latin typeface="Calibri"/>
                  <a:ea typeface="Calibri"/>
                  <a:cs typeface="Calibri"/>
                  <a:sym typeface="Calibri"/>
                </a:rPr>
                <a:t>crypto data</a:t>
              </a:r>
              <a:endParaRPr b="1" sz="2400">
                <a:latin typeface="Calibri"/>
                <a:ea typeface="Calibri"/>
                <a:cs typeface="Calibri"/>
                <a:sym typeface="Calibri"/>
              </a:endParaRPr>
            </a:p>
          </p:txBody>
        </p:sp>
      </p:grpSp>
      <p:grpSp>
        <p:nvGrpSpPr>
          <p:cNvPr id="332" name="Google Shape;332;p69"/>
          <p:cNvGrpSpPr/>
          <p:nvPr/>
        </p:nvGrpSpPr>
        <p:grpSpPr>
          <a:xfrm>
            <a:off x="2712951" y="4704450"/>
            <a:ext cx="13341600" cy="2748575"/>
            <a:chOff x="2712951" y="5161650"/>
            <a:chExt cx="13341600" cy="2748575"/>
          </a:xfrm>
        </p:grpSpPr>
        <p:sp>
          <p:nvSpPr>
            <p:cNvPr id="333" name="Google Shape;333;p69"/>
            <p:cNvSpPr txBox="1"/>
            <p:nvPr/>
          </p:nvSpPr>
          <p:spPr>
            <a:xfrm>
              <a:off x="2712951" y="5161650"/>
              <a:ext cx="2902200" cy="765300"/>
            </a:xfrm>
            <a:prstGeom prst="rect">
              <a:avLst/>
            </a:prstGeom>
            <a:noFill/>
            <a:ln>
              <a:noFill/>
            </a:ln>
          </p:spPr>
          <p:txBody>
            <a:bodyPr anchorCtr="0" anchor="ctr" bIns="182675" lIns="182675" spcFirstLastPara="1" rIns="182675" wrap="square" tIns="182675">
              <a:noAutofit/>
            </a:bodyPr>
            <a:lstStyle/>
            <a:p>
              <a:pPr indent="0" lvl="0" marL="0" rtl="0" algn="ctr">
                <a:lnSpc>
                  <a:spcPct val="100000"/>
                </a:lnSpc>
                <a:spcBef>
                  <a:spcPts val="0"/>
                </a:spcBef>
                <a:spcAft>
                  <a:spcPts val="0"/>
                </a:spcAft>
                <a:buNone/>
              </a:pPr>
              <a:r>
                <a:rPr b="1" lang="en" sz="2400">
                  <a:latin typeface="Calibri"/>
                  <a:ea typeface="Calibri"/>
                  <a:cs typeface="Calibri"/>
                  <a:sym typeface="Calibri"/>
                </a:rPr>
                <a:t>Text answer in</a:t>
              </a:r>
              <a:endParaRPr b="1" sz="2400">
                <a:latin typeface="Calibri"/>
                <a:ea typeface="Calibri"/>
                <a:cs typeface="Calibri"/>
                <a:sym typeface="Calibri"/>
              </a:endParaRPr>
            </a:p>
            <a:p>
              <a:pPr indent="0" lvl="0" marL="0" rtl="0" algn="ctr">
                <a:lnSpc>
                  <a:spcPct val="100000"/>
                </a:lnSpc>
                <a:spcBef>
                  <a:spcPts val="0"/>
                </a:spcBef>
                <a:spcAft>
                  <a:spcPts val="0"/>
                </a:spcAft>
                <a:buNone/>
              </a:pPr>
              <a:r>
                <a:rPr b="1" lang="en" sz="2400">
                  <a:latin typeface="Calibri"/>
                  <a:ea typeface="Calibri"/>
                  <a:cs typeface="Calibri"/>
                  <a:sym typeface="Calibri"/>
                </a:rPr>
                <a:t>natural language</a:t>
              </a:r>
              <a:endParaRPr b="1" sz="2400">
                <a:latin typeface="Calibri"/>
                <a:ea typeface="Calibri"/>
                <a:cs typeface="Calibri"/>
                <a:sym typeface="Calibri"/>
              </a:endParaRPr>
            </a:p>
          </p:txBody>
        </p:sp>
        <p:sp>
          <p:nvSpPr>
            <p:cNvPr id="334" name="Google Shape;334;p69"/>
            <p:cNvSpPr txBox="1"/>
            <p:nvPr/>
          </p:nvSpPr>
          <p:spPr>
            <a:xfrm>
              <a:off x="7246300" y="6366725"/>
              <a:ext cx="4367700" cy="1543500"/>
            </a:xfrm>
            <a:prstGeom prst="rect">
              <a:avLst/>
            </a:prstGeom>
            <a:noFill/>
            <a:ln>
              <a:noFill/>
            </a:ln>
          </p:spPr>
          <p:txBody>
            <a:bodyPr anchorCtr="0" anchor="ctr" bIns="182675" lIns="182675" spcFirstLastPara="1" rIns="182675" wrap="square" tIns="182675">
              <a:noAutofit/>
            </a:bodyPr>
            <a:lstStyle/>
            <a:p>
              <a:pPr indent="0" lvl="0" marL="0" rtl="0" algn="ctr">
                <a:lnSpc>
                  <a:spcPct val="100000"/>
                </a:lnSpc>
                <a:spcBef>
                  <a:spcPts val="0"/>
                </a:spcBef>
                <a:spcAft>
                  <a:spcPts val="0"/>
                </a:spcAft>
                <a:buNone/>
              </a:pPr>
              <a:r>
                <a:rPr b="1" lang="en" sz="2400">
                  <a:latin typeface="Calibri"/>
                  <a:ea typeface="Calibri"/>
                  <a:cs typeface="Calibri"/>
                  <a:sym typeface="Calibri"/>
                </a:rPr>
                <a:t>Message JSON cointaining</a:t>
              </a:r>
              <a:endParaRPr b="1" sz="2400">
                <a:latin typeface="Calibri"/>
                <a:ea typeface="Calibri"/>
                <a:cs typeface="Calibri"/>
                <a:sym typeface="Calibri"/>
              </a:endParaRPr>
            </a:p>
            <a:p>
              <a:pPr indent="0" lvl="0" marL="0" rtl="0" algn="ctr">
                <a:lnSpc>
                  <a:spcPct val="100000"/>
                </a:lnSpc>
                <a:spcBef>
                  <a:spcPts val="0"/>
                </a:spcBef>
                <a:spcAft>
                  <a:spcPts val="0"/>
                </a:spcAft>
                <a:buNone/>
              </a:pPr>
              <a:r>
                <a:rPr b="1" lang="en" sz="2400">
                  <a:latin typeface="Calibri"/>
                  <a:ea typeface="Calibri"/>
                  <a:cs typeface="Calibri"/>
                  <a:sym typeface="Calibri"/>
                </a:rPr>
                <a:t>text answer in natural language</a:t>
              </a:r>
              <a:endParaRPr b="1" sz="2400">
                <a:latin typeface="Calibri"/>
                <a:ea typeface="Calibri"/>
                <a:cs typeface="Calibri"/>
                <a:sym typeface="Calibri"/>
              </a:endParaRPr>
            </a:p>
          </p:txBody>
        </p:sp>
        <p:sp>
          <p:nvSpPr>
            <p:cNvPr id="335" name="Google Shape;335;p69"/>
            <p:cNvSpPr txBox="1"/>
            <p:nvPr/>
          </p:nvSpPr>
          <p:spPr>
            <a:xfrm>
              <a:off x="13152351" y="5618850"/>
              <a:ext cx="2902200" cy="765300"/>
            </a:xfrm>
            <a:prstGeom prst="rect">
              <a:avLst/>
            </a:prstGeom>
            <a:noFill/>
            <a:ln>
              <a:noFill/>
            </a:ln>
          </p:spPr>
          <p:txBody>
            <a:bodyPr anchorCtr="0" anchor="ctr" bIns="182675" lIns="182675" spcFirstLastPara="1" rIns="182675" wrap="square" tIns="182675">
              <a:noAutofit/>
            </a:bodyPr>
            <a:lstStyle/>
            <a:p>
              <a:pPr indent="0" lvl="0" marL="0" rtl="0" algn="ctr">
                <a:lnSpc>
                  <a:spcPct val="100000"/>
                </a:lnSpc>
                <a:spcBef>
                  <a:spcPts val="0"/>
                </a:spcBef>
                <a:spcAft>
                  <a:spcPts val="0"/>
                </a:spcAft>
                <a:buNone/>
              </a:pPr>
              <a:r>
                <a:rPr b="1" lang="en" sz="2400">
                  <a:latin typeface="Calibri"/>
                  <a:ea typeface="Calibri"/>
                  <a:cs typeface="Calibri"/>
                  <a:sym typeface="Calibri"/>
                </a:rPr>
                <a:t>Crypto data</a:t>
              </a:r>
              <a:endParaRPr b="1" sz="2400">
                <a:latin typeface="Calibri"/>
                <a:ea typeface="Calibri"/>
                <a:cs typeface="Calibri"/>
                <a:sym typeface="Calibri"/>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318"/>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328"/>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32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70"/>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Services authentication</a:t>
            </a:r>
            <a:endParaRPr sz="4395"/>
          </a:p>
        </p:txBody>
      </p:sp>
      <p:sp>
        <p:nvSpPr>
          <p:cNvPr id="341" name="Google Shape;341;p70"/>
          <p:cNvSpPr txBox="1"/>
          <p:nvPr/>
        </p:nvSpPr>
        <p:spPr>
          <a:xfrm>
            <a:off x="495975" y="1767950"/>
            <a:ext cx="16473600" cy="16662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15000"/>
              </a:lnSpc>
              <a:spcBef>
                <a:spcPts val="160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Facebook allows events happening on Pages to be subscribed only by registered apps. </a:t>
            </a:r>
            <a:r>
              <a:rPr b="1" lang="en" sz="3000">
                <a:solidFill>
                  <a:srgbClr val="434343"/>
                </a:solidFill>
                <a:latin typeface="Calibri"/>
                <a:ea typeface="Calibri"/>
                <a:cs typeface="Calibri"/>
                <a:sym typeface="Calibri"/>
              </a:rPr>
              <a:t>A bot is an app</a:t>
            </a:r>
            <a:r>
              <a:rPr lang="en" sz="3000">
                <a:solidFill>
                  <a:srgbClr val="434343"/>
                </a:solidFill>
                <a:latin typeface="Calibri"/>
                <a:ea typeface="Calibri"/>
                <a:cs typeface="Calibri"/>
                <a:sym typeface="Calibri"/>
              </a:rPr>
              <a:t>, so it must be registered on Facebook and subscribe events of certain types on certain pages</a:t>
            </a:r>
            <a:endParaRPr sz="3000">
              <a:solidFill>
                <a:srgbClr val="434343"/>
              </a:solidFill>
              <a:latin typeface="Calibri"/>
              <a:ea typeface="Calibri"/>
              <a:cs typeface="Calibri"/>
              <a:sym typeface="Calibri"/>
            </a:endParaRPr>
          </a:p>
        </p:txBody>
      </p:sp>
      <p:sp>
        <p:nvSpPr>
          <p:cNvPr id="342" name="Google Shape;342;p70"/>
          <p:cNvSpPr txBox="1"/>
          <p:nvPr/>
        </p:nvSpPr>
        <p:spPr>
          <a:xfrm>
            <a:off x="514050" y="6225050"/>
            <a:ext cx="14909400" cy="3000000"/>
          </a:xfrm>
          <a:prstGeom prst="rect">
            <a:avLst/>
          </a:prstGeom>
          <a:noFill/>
          <a:ln>
            <a:noFill/>
          </a:ln>
        </p:spPr>
        <p:txBody>
          <a:bodyPr anchorCtr="0" anchor="t" bIns="91425" lIns="91425" spcFirstLastPara="1" rIns="91425" wrap="square" tIns="91425">
            <a:noAutofit/>
          </a:bodyPr>
          <a:lstStyle/>
          <a:p>
            <a:pPr indent="-419100" lvl="0" marL="457200" rtl="0" algn="l">
              <a:lnSpc>
                <a:spcPct val="115000"/>
              </a:lnSpc>
              <a:spcBef>
                <a:spcPts val="160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Whenever the bot needs to reply to a user, </a:t>
            </a:r>
            <a:r>
              <a:rPr i="1" lang="en" sz="3000">
                <a:solidFill>
                  <a:srgbClr val="434343"/>
                </a:solidFill>
                <a:latin typeface="Calibri"/>
                <a:ea typeface="Calibri"/>
                <a:cs typeface="Calibri"/>
                <a:sym typeface="Calibri"/>
              </a:rPr>
              <a:t>it must send a message to the her Facebook ID</a:t>
            </a:r>
            <a:endParaRPr i="1"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This is done by calling the Facebook Graph API with an HTTP header containing a </a:t>
            </a:r>
            <a:r>
              <a:rPr b="1" lang="en" sz="3000">
                <a:solidFill>
                  <a:srgbClr val="434343"/>
                </a:solidFill>
                <a:latin typeface="Calibri"/>
                <a:ea typeface="Calibri"/>
                <a:cs typeface="Calibri"/>
                <a:sym typeface="Calibri"/>
              </a:rPr>
              <a:t>PAGE_ACCESS_TOKEN</a:t>
            </a:r>
            <a:r>
              <a:rPr lang="en" sz="3000">
                <a:solidFill>
                  <a:srgbClr val="434343"/>
                </a:solidFill>
                <a:latin typeface="Calibri"/>
                <a:ea typeface="Calibri"/>
                <a:cs typeface="Calibri"/>
                <a:sym typeface="Calibri"/>
              </a:rPr>
              <a:t> that is generated at configuration time for the bot app</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Facebook will use that token t</a:t>
            </a:r>
            <a:r>
              <a:rPr i="1" lang="en" sz="3000">
                <a:solidFill>
                  <a:srgbClr val="434343"/>
                </a:solidFill>
                <a:latin typeface="Calibri"/>
                <a:ea typeface="Calibri"/>
                <a:cs typeface="Calibri"/>
                <a:sym typeface="Calibri"/>
              </a:rPr>
              <a:t>o authenticate the bot as a legitimate replier</a:t>
            </a:r>
            <a:endParaRPr i="1"/>
          </a:p>
        </p:txBody>
      </p:sp>
      <p:sp>
        <p:nvSpPr>
          <p:cNvPr id="343" name="Google Shape;343;p70"/>
          <p:cNvSpPr txBox="1"/>
          <p:nvPr/>
        </p:nvSpPr>
        <p:spPr>
          <a:xfrm>
            <a:off x="495975" y="3520550"/>
            <a:ext cx="14686500" cy="27045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15000"/>
              </a:lnSpc>
              <a:spcBef>
                <a:spcPts val="160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Whenever subscribing a bot to page events, </a:t>
            </a:r>
            <a:r>
              <a:rPr i="1" lang="en" sz="3000">
                <a:solidFill>
                  <a:srgbClr val="434343"/>
                </a:solidFill>
                <a:latin typeface="Calibri"/>
                <a:ea typeface="Calibri"/>
                <a:cs typeface="Calibri"/>
                <a:sym typeface="Calibri"/>
              </a:rPr>
              <a:t>the bot connectivity needs to be verified</a:t>
            </a:r>
            <a:endParaRPr i="1"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Facebook allows to setup a webhook (URL callback) for such verification</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When calling the webhook for verification, Facebook wil pass a </a:t>
            </a:r>
            <a:r>
              <a:rPr b="1" lang="en" sz="3000">
                <a:solidFill>
                  <a:srgbClr val="434343"/>
                </a:solidFill>
                <a:latin typeface="Calibri"/>
                <a:ea typeface="Calibri"/>
                <a:cs typeface="Calibri"/>
                <a:sym typeface="Calibri"/>
              </a:rPr>
              <a:t>VERIFY_TOKEN</a:t>
            </a:r>
            <a:r>
              <a:rPr lang="en" sz="3000">
                <a:solidFill>
                  <a:srgbClr val="434343"/>
                </a:solidFill>
                <a:latin typeface="Calibri"/>
                <a:ea typeface="Calibri"/>
                <a:cs typeface="Calibri"/>
                <a:sym typeface="Calibri"/>
              </a:rPr>
              <a:t> along: this token is generated at configuration time and </a:t>
            </a:r>
            <a:r>
              <a:rPr i="1" lang="en" sz="3000">
                <a:solidFill>
                  <a:srgbClr val="434343"/>
                </a:solidFill>
                <a:latin typeface="Calibri"/>
                <a:ea typeface="Calibri"/>
                <a:cs typeface="Calibri"/>
                <a:sym typeface="Calibri"/>
              </a:rPr>
              <a:t>should be verified by the bot</a:t>
            </a:r>
            <a:endParaRPr sz="3000">
              <a:solidFill>
                <a:srgbClr val="434343"/>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71"/>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349" name="Google Shape;349;p71"/>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Meet chatbots</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High-level architecture</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Services authentication</a:t>
            </a:r>
            <a:endParaRPr sz="3997">
              <a:solidFill>
                <a:srgbClr val="43434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